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882" r:id="rId2"/>
  </p:sldMasterIdLst>
  <p:notesMasterIdLst>
    <p:notesMasterId r:id="rId77"/>
  </p:notesMasterIdLst>
  <p:handoutMasterIdLst>
    <p:handoutMasterId r:id="rId78"/>
  </p:handoutMasterIdLst>
  <p:sldIdLst>
    <p:sldId id="763" r:id="rId3"/>
    <p:sldId id="536" r:id="rId4"/>
    <p:sldId id="667" r:id="rId5"/>
    <p:sldId id="538" r:id="rId6"/>
    <p:sldId id="285" r:id="rId7"/>
    <p:sldId id="666" r:id="rId8"/>
    <p:sldId id="307" r:id="rId9"/>
    <p:sldId id="561" r:id="rId10"/>
    <p:sldId id="308" r:id="rId11"/>
    <p:sldId id="566" r:id="rId12"/>
    <p:sldId id="668" r:id="rId13"/>
    <p:sldId id="567" r:id="rId14"/>
    <p:sldId id="565" r:id="rId15"/>
    <p:sldId id="568" r:id="rId16"/>
    <p:sldId id="572" r:id="rId17"/>
    <p:sldId id="324" r:id="rId18"/>
    <p:sldId id="626" r:id="rId19"/>
    <p:sldId id="569" r:id="rId20"/>
    <p:sldId id="570" r:id="rId21"/>
    <p:sldId id="573" r:id="rId22"/>
    <p:sldId id="670" r:id="rId23"/>
    <p:sldId id="669" r:id="rId24"/>
    <p:sldId id="674" r:id="rId25"/>
    <p:sldId id="671" r:id="rId26"/>
    <p:sldId id="672" r:id="rId27"/>
    <p:sldId id="673" r:id="rId28"/>
    <p:sldId id="304" r:id="rId29"/>
    <p:sldId id="339" r:id="rId30"/>
    <p:sldId id="314" r:id="rId31"/>
    <p:sldId id="340" r:id="rId32"/>
    <p:sldId id="576" r:id="rId33"/>
    <p:sldId id="305" r:id="rId34"/>
    <p:sldId id="575" r:id="rId35"/>
    <p:sldId id="578" r:id="rId36"/>
    <p:sldId id="414" r:id="rId37"/>
    <p:sldId id="646" r:id="rId38"/>
    <p:sldId id="675" r:id="rId39"/>
    <p:sldId id="635" r:id="rId40"/>
    <p:sldId id="647" r:id="rId41"/>
    <p:sldId id="648" r:id="rId42"/>
    <p:sldId id="649" r:id="rId43"/>
    <p:sldId id="665" r:id="rId44"/>
    <p:sldId id="650" r:id="rId45"/>
    <p:sldId id="651" r:id="rId46"/>
    <p:sldId id="652" r:id="rId47"/>
    <p:sldId id="488" r:id="rId48"/>
    <p:sldId id="497" r:id="rId49"/>
    <p:sldId id="510" r:id="rId50"/>
    <p:sldId id="502" r:id="rId51"/>
    <p:sldId id="515" r:id="rId52"/>
    <p:sldId id="516" r:id="rId53"/>
    <p:sldId id="517" r:id="rId54"/>
    <p:sldId id="511" r:id="rId55"/>
    <p:sldId id="509" r:id="rId56"/>
    <p:sldId id="518" r:id="rId57"/>
    <p:sldId id="430" r:id="rId58"/>
    <p:sldId id="434" r:id="rId59"/>
    <p:sldId id="579" r:id="rId60"/>
    <p:sldId id="586" r:id="rId61"/>
    <p:sldId id="596" r:id="rId62"/>
    <p:sldId id="597" r:id="rId63"/>
    <p:sldId id="604" r:id="rId64"/>
    <p:sldId id="609" r:id="rId65"/>
    <p:sldId id="402" r:id="rId66"/>
    <p:sldId id="764" r:id="rId67"/>
    <p:sldId id="611" r:id="rId68"/>
    <p:sldId id="676" r:id="rId69"/>
    <p:sldId id="614" r:id="rId70"/>
    <p:sldId id="418" r:id="rId71"/>
    <p:sldId id="612" r:id="rId72"/>
    <p:sldId id="613" r:id="rId73"/>
    <p:sldId id="615" r:id="rId74"/>
    <p:sldId id="616" r:id="rId75"/>
    <p:sldId id="537" r:id="rId76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9091AA8-107A-45CB-9770-71D7FFB4189C}">
          <p14:sldIdLst>
            <p14:sldId id="763"/>
            <p14:sldId id="536"/>
            <p14:sldId id="667"/>
            <p14:sldId id="538"/>
            <p14:sldId id="285"/>
            <p14:sldId id="666"/>
            <p14:sldId id="307"/>
            <p14:sldId id="561"/>
            <p14:sldId id="308"/>
            <p14:sldId id="566"/>
            <p14:sldId id="668"/>
            <p14:sldId id="567"/>
            <p14:sldId id="565"/>
            <p14:sldId id="568"/>
            <p14:sldId id="572"/>
            <p14:sldId id="324"/>
            <p14:sldId id="626"/>
            <p14:sldId id="569"/>
            <p14:sldId id="570"/>
            <p14:sldId id="573"/>
            <p14:sldId id="670"/>
            <p14:sldId id="669"/>
            <p14:sldId id="674"/>
            <p14:sldId id="671"/>
            <p14:sldId id="672"/>
            <p14:sldId id="673"/>
            <p14:sldId id="304"/>
            <p14:sldId id="339"/>
            <p14:sldId id="314"/>
            <p14:sldId id="340"/>
            <p14:sldId id="576"/>
            <p14:sldId id="305"/>
            <p14:sldId id="575"/>
            <p14:sldId id="578"/>
            <p14:sldId id="414"/>
            <p14:sldId id="646"/>
            <p14:sldId id="675"/>
            <p14:sldId id="635"/>
          </p14:sldIdLst>
        </p14:section>
        <p14:section name="无标题节" id="{31B7BD79-2C2A-45D6-BFB0-966EF4376E77}">
          <p14:sldIdLst/>
        </p14:section>
        <p14:section name="默认节" id="{D8FF9FEB-4418-4FB9-8498-D18CE0F1C027}">
          <p14:sldIdLst>
            <p14:sldId id="647"/>
            <p14:sldId id="648"/>
            <p14:sldId id="649"/>
            <p14:sldId id="665"/>
            <p14:sldId id="650"/>
            <p14:sldId id="651"/>
            <p14:sldId id="652"/>
            <p14:sldId id="488"/>
            <p14:sldId id="497"/>
            <p14:sldId id="510"/>
            <p14:sldId id="502"/>
            <p14:sldId id="515"/>
            <p14:sldId id="516"/>
            <p14:sldId id="517"/>
            <p14:sldId id="511"/>
            <p14:sldId id="509"/>
            <p14:sldId id="518"/>
            <p14:sldId id="430"/>
            <p14:sldId id="434"/>
            <p14:sldId id="579"/>
            <p14:sldId id="586"/>
            <p14:sldId id="596"/>
            <p14:sldId id="597"/>
            <p14:sldId id="604"/>
            <p14:sldId id="609"/>
          </p14:sldIdLst>
        </p14:section>
        <p14:section name="无标题节" id="{58B35BFA-0222-4E19-8DE7-6EBD5D97ACA2}">
          <p14:sldIdLst>
            <p14:sldId id="402"/>
            <p14:sldId id="764"/>
            <p14:sldId id="611"/>
            <p14:sldId id="676"/>
            <p14:sldId id="614"/>
            <p14:sldId id="418"/>
            <p14:sldId id="612"/>
            <p14:sldId id="613"/>
            <p14:sldId id="615"/>
            <p14:sldId id="616"/>
            <p14:sldId id="5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F"/>
    <a:srgbClr val="0432FF"/>
    <a:srgbClr val="02058C"/>
    <a:srgbClr val="005493"/>
    <a:srgbClr val="0000FF"/>
    <a:srgbClr val="090A0B"/>
    <a:srgbClr val="FF0000"/>
    <a:srgbClr val="660066"/>
    <a:srgbClr val="FFCC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5" autoAdjust="0"/>
    <p:restoredTop sz="94396" autoAdjust="0"/>
  </p:normalViewPr>
  <p:slideViewPr>
    <p:cSldViewPr>
      <p:cViewPr varScale="1">
        <p:scale>
          <a:sx n="92" d="100"/>
          <a:sy n="92" d="100"/>
        </p:scale>
        <p:origin x="9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93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78B8324-74B6-472E-9B2D-DAF2F9541692}" type="datetimeFigureOut">
              <a:rPr lang="zh-CN" altLang="en-US"/>
              <a:pPr>
                <a:defRPr/>
              </a:pPr>
              <a:t>2023/11/15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DB95043-7C99-4038-B5DC-BD4050676D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76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AF7394C-7A88-4663-9E2C-D3107622A224}" type="datetimeFigureOut">
              <a:rPr lang="zh-CN" altLang="en-US"/>
              <a:pPr>
                <a:defRPr/>
              </a:pPr>
              <a:t>2023/11/15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96D11E-7338-4CDA-8C9A-60AD196E8F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30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38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17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17923BE-A2CC-4615-9148-AF5D4D2800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20D82B-B8A4-49DB-83BF-F3832D3A9200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5AB46C20-0C07-40B2-B042-85B1FAA56A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A266FFF-C64E-4CC5-8A8A-8F8E6247F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因为</a:t>
            </a:r>
          </a:p>
        </p:txBody>
      </p:sp>
    </p:spTree>
    <p:extLst>
      <p:ext uri="{BB962C8B-B14F-4D97-AF65-F5344CB8AC3E}">
        <p14:creationId xmlns:p14="http://schemas.microsoft.com/office/powerpoint/2010/main" val="185855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364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81E297BD-C8BC-4769-8DBE-A501E06AD4F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739" tIns="47370" rIns="94739" bIns="47370" anchor="b"/>
          <a:lstStyle>
            <a:lvl1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defTabSz="9461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defTabSz="9461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defTabSz="9461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defTabSz="9461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r"/>
            <a:fld id="{D54F9CBC-98CF-4A03-A0CB-CDB4F6C4CB69}" type="slidenum">
              <a:rPr lang="zh-CN" altLang="en-US" sz="1200" b="0">
                <a:solidFill>
                  <a:schemeClr val="tx1"/>
                </a:solidFill>
                <a:ea typeface="宋体" panose="02010600030101010101" pitchFamily="2" charset="-122"/>
              </a:rPr>
              <a:pPr algn="r"/>
              <a:t>64</a:t>
            </a:fld>
            <a:endParaRPr lang="zh-CN" altLang="en-US" sz="12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565937A-C8B0-4796-BF2F-94E9DBDE6B8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F15C111-A026-47E8-B7EE-05EC6C8CED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65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84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F03091FF-C66B-4ED8-ACB0-EE7C62DA966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739" tIns="47370" rIns="94739" bIns="47370" anchor="b"/>
          <a:lstStyle>
            <a:lvl1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defTabSz="946150"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defTabSz="9461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defTabSz="9461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defTabSz="9461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defTabSz="9461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0033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r"/>
            <a:fld id="{DC953500-6345-4BE6-91AF-2E6E24F5A86C}" type="slidenum">
              <a:rPr lang="zh-CN" altLang="en-US" sz="1200" b="0">
                <a:solidFill>
                  <a:schemeClr val="tx1"/>
                </a:solidFill>
                <a:ea typeface="宋体" panose="02010600030101010101" pitchFamily="2" charset="-122"/>
              </a:rPr>
              <a:pPr algn="r"/>
              <a:t>69</a:t>
            </a:fld>
            <a:endParaRPr lang="zh-CN" altLang="en-US" sz="12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179997D7-C1DC-4642-99C2-8821123CAC5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C020635-47B2-4E88-A41E-4091C85CF1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98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A9E528-8105-4E29-B640-5FBB839C2FC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425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81375A-7CF1-43C0-B4C7-B782C6D7685E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414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0118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0118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1E3DFD-4A80-4105-AB7F-712AAEE959B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921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B13D-F7F8-41C2-86B7-FE77A285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D4B4AD-23D3-47F5-9457-F43195D5B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74EA96-C951-497A-B5F9-1551731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40641-35C4-4AD2-92B2-821DBCEC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20226F-1891-4F6B-8E24-89254B89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9E528-8105-4E29-B640-5FBB839C2FCC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1359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03721-8322-480F-9234-E1813D4F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BC726-C1C3-40FD-8730-7FADD973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FED740-6D1A-4BCA-9468-A4C076C3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24F344-E121-49E8-8518-1B87E149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43ED28-A60B-4581-8BF8-217547DB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3DCF-2C93-4580-871F-2CF3AD984C8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0137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C741-3890-411B-97C4-DF160921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DC89E-3806-4EED-921A-F1354027C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7936A-117B-4989-B666-41A9F14D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C06AC-1B6F-4E33-AEC9-38F29463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E1246-4E79-45D5-92A4-87DABB62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55916-8665-4B86-B4E4-279D0D2B4A6A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313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0159A-82EC-4250-A369-6D8DEABE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FA7EF6-7B48-43D6-8C3F-0240E69C3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16E701-6A66-43AC-89EB-737C2A25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A61AA-D161-414A-BC2B-34B09CDC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1118E4-0AF0-411B-9A02-1A42CAFA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C38DE-7978-4796-B677-985FD94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07B3-63AA-4B47-95E3-AE55904DD8ED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520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9E3A0-E3F4-490A-BCF0-9808387E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644E73-79F9-4A87-A5E5-8895D75C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36DB71-AB12-4F81-9A66-4BBF05AAA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0529E5-4C7F-4453-BCBE-2754B6862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DB0D1C-1CE5-4AA8-9E95-9D755CC04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812E6F-C70D-451D-A00C-C9C385A9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A162A4-0629-4FBE-989A-A8F0C675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629F01-BB0C-4720-ABB6-056ECA61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1837-3C42-4163-B9FF-0F5271014470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2284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39300-E04A-42BA-AEA2-026D7307F2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lIns="72000" bIns="36000" anchor="t" anchorCtr="0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42626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2D85AC-FAFC-48DD-82C0-E51D8285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2059C9-1A85-4508-B1A0-2191A75A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C2CC4A-FB9C-431B-9200-A4F8A8E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2B4A-A96A-4D35-9195-14CEB66CEFA5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0204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28F40-240A-4654-A494-8DC0C8E9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D83A3-87A9-4828-9502-744816496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41D5CC-A2E7-4C45-9B55-205041BE5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09227F-689C-4053-A376-57BA8E25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9A7D46-FC2B-43A9-8E72-3DDB7034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3C36E-C7C6-40B7-97F9-84925210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9340-544A-4913-AA86-7D197D90BAA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17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253DCF-2C93-4580-871F-2CF3AD984C8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920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E79F9-2F07-4C49-B426-D03D595A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304341-5045-4700-B83E-A681C36EBB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1E80D1-9F19-4CF5-8024-B982317F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7B198-E7DE-4598-97AF-3AE0AA7E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D274BA-1BFA-4D51-8253-1E034C76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4CCE0F-B8CB-4DE6-ADAE-7B0D2DD4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C8B8-9D62-48F7-8E35-1339B3F6646D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0691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2EBFB-BFEB-4A5A-AB12-15FF0DA8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8469F9-EA53-4854-ADFB-0CF7E4ADA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674A2-50A6-4F12-BABF-275E40AF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3A56CF-5955-4CB9-B33E-7AF95C50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17421-2738-47AC-9839-850A5FD3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375A-7CF1-43C0-B4C7-B782C6D7685E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2923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6F64CC-2BB8-425E-A3A7-894902853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B777D8-3D52-46AD-8349-D32BAF69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952D4-B07D-4A1E-AA6C-AEBDD34B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900930-A6C4-4C87-A55B-A5781940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5F9DA-779D-4B7C-90BA-42B6D904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FCD57-BADE-4B45-B9D6-2562B9FBD952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4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D55916-8665-4B86-B4E4-279D0D2B4A6A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564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66838"/>
            <a:ext cx="4038600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66838"/>
            <a:ext cx="4038600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A07B3-63AA-4B47-95E3-AE55904DD8E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422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611837-3C42-4163-B9FF-0F5271014470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111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A0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9D2EF960-DAB6-4688-A9F2-A643B11AB05F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30DBDF-8B30-4034-80E7-4FB75501CD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2500" y="1484313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170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C22B4A-A96A-4D35-9195-14CEB66CEFA5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101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799340-544A-4913-AA86-7D197D90BAA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878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B3C8B8-9D62-48F7-8E35-1339B3F6646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779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6838"/>
            <a:ext cx="8229600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52800" y="64992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E7AFCD57-BADE-4B45-B9D6-2562B9FBD952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ltGray">
          <a:xfrm>
            <a:off x="-9525" y="0"/>
            <a:ext cx="188913" cy="6858000"/>
          </a:xfrm>
          <a:prstGeom prst="rect">
            <a:avLst/>
          </a:prstGeom>
          <a:solidFill>
            <a:srgbClr val="BABA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79" name="Rectangle 7"/>
          <p:cNvSpPr>
            <a:spLocks noChangeArrowheads="1"/>
          </p:cNvSpPr>
          <p:nvPr/>
        </p:nvSpPr>
        <p:spPr bwMode="ltGray">
          <a:xfrm>
            <a:off x="0" y="404813"/>
            <a:ext cx="184150" cy="7207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ltGray">
          <a:xfrm>
            <a:off x="-14288" y="1128713"/>
            <a:ext cx="184151" cy="7207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1" name="Rectangle 9"/>
          <p:cNvSpPr>
            <a:spLocks noChangeArrowheads="1"/>
          </p:cNvSpPr>
          <p:nvPr/>
        </p:nvSpPr>
        <p:spPr bwMode="ltGray">
          <a:xfrm>
            <a:off x="-14288" y="1847850"/>
            <a:ext cx="184151" cy="7207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2" name="Rectangle 10"/>
          <p:cNvSpPr>
            <a:spLocks noChangeArrowheads="1"/>
          </p:cNvSpPr>
          <p:nvPr/>
        </p:nvSpPr>
        <p:spPr bwMode="ltGray">
          <a:xfrm>
            <a:off x="-14288" y="2552700"/>
            <a:ext cx="184151" cy="7207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>
          <a:solidFill>
            <a:srgbClr val="02058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rgbClr val="02058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2058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2058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B6F2EE-C635-428D-BB17-27ECB2AB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38C6F9-925F-4029-8260-3E904758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F3229-F86A-435B-957F-9A96486E4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323F3-7AD8-468E-8B60-6B3993A63701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7BF9F5-8EF9-4DEE-A6DF-82F915C03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3643E-4A24-4B25-89A2-ADB9DDEB0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FCD57-BADE-4B45-B9D6-2562B9FBD952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185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lin@cug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37.bin"/><Relationship Id="rId3" Type="http://schemas.openxmlformats.org/officeDocument/2006/relationships/image" Target="../media/image50.wmf"/><Relationship Id="rId21" Type="http://schemas.openxmlformats.org/officeDocument/2006/relationships/image" Target="../media/image59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34.bin"/><Relationship Id="rId17" Type="http://schemas.openxmlformats.org/officeDocument/2006/relationships/image" Target="../media/image57.wmf"/><Relationship Id="rId2" Type="http://schemas.openxmlformats.org/officeDocument/2006/relationships/oleObject" Target="../embeddings/oleObject29.bin"/><Relationship Id="rId16" Type="http://schemas.openxmlformats.org/officeDocument/2006/relationships/oleObject" Target="../embeddings/oleObject36.bin"/><Relationship Id="rId20" Type="http://schemas.openxmlformats.org/officeDocument/2006/relationships/oleObject" Target="../embeddings/oleObject38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image" Target="../media/image60.wmf"/><Relationship Id="rId10" Type="http://schemas.openxmlformats.org/officeDocument/2006/relationships/oleObject" Target="../embeddings/oleObject33.bin"/><Relationship Id="rId19" Type="http://schemas.openxmlformats.org/officeDocument/2006/relationships/image" Target="../media/image58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35.bin"/><Relationship Id="rId22" Type="http://schemas.openxmlformats.org/officeDocument/2006/relationships/oleObject" Target="../embeddings/oleObject3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3" Type="http://schemas.openxmlformats.org/officeDocument/2006/relationships/image" Target="../media/image73.tiff"/><Relationship Id="rId7" Type="http://schemas.openxmlformats.org/officeDocument/2006/relationships/image" Target="../media/image77.tif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6.tiff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7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7.png"/><Relationship Id="rId5" Type="http://schemas.openxmlformats.org/officeDocument/2006/relationships/image" Target="../media/image106.tiff"/><Relationship Id="rId4" Type="http://schemas.openxmlformats.org/officeDocument/2006/relationships/image" Target="../media/image105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tiff"/><Relationship Id="rId3" Type="http://schemas.openxmlformats.org/officeDocument/2006/relationships/image" Target="../media/image108.tiff"/><Relationship Id="rId7" Type="http://schemas.openxmlformats.org/officeDocument/2006/relationships/image" Target="../media/image112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tiff"/><Relationship Id="rId5" Type="http://schemas.openxmlformats.org/officeDocument/2006/relationships/image" Target="../media/image110.tiff"/><Relationship Id="rId4" Type="http://schemas.openxmlformats.org/officeDocument/2006/relationships/image" Target="../media/image109.tiff"/><Relationship Id="rId9" Type="http://schemas.openxmlformats.org/officeDocument/2006/relationships/image" Target="../media/image8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49.bin"/><Relationship Id="rId3" Type="http://schemas.openxmlformats.org/officeDocument/2006/relationships/image" Target="../media/image114.wmf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118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jpeg"/><Relationship Id="rId11" Type="http://schemas.openxmlformats.org/officeDocument/2006/relationships/oleObject" Target="../embeddings/oleObject48.bin"/><Relationship Id="rId5" Type="http://schemas.openxmlformats.org/officeDocument/2006/relationships/image" Target="../media/image115.wmf"/><Relationship Id="rId10" Type="http://schemas.openxmlformats.org/officeDocument/2006/relationships/image" Target="../media/image117.wmf"/><Relationship Id="rId4" Type="http://schemas.openxmlformats.org/officeDocument/2006/relationships/oleObject" Target="../embeddings/oleObject45.bin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11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27.tiff"/><Relationship Id="rId3" Type="http://schemas.openxmlformats.org/officeDocument/2006/relationships/audio" Target="../media/audio1.wav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23.emf"/><Relationship Id="rId17" Type="http://schemas.openxmlformats.org/officeDocument/2006/relationships/image" Target="../media/image126.tiff"/><Relationship Id="rId2" Type="http://schemas.openxmlformats.org/officeDocument/2006/relationships/audio" Target="../media/audio2.wav"/><Relationship Id="rId16" Type="http://schemas.openxmlformats.org/officeDocument/2006/relationships/image" Target="../media/image125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e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122.emf"/><Relationship Id="rId19" Type="http://schemas.openxmlformats.org/officeDocument/2006/relationships/image" Target="../media/image128.tiff"/><Relationship Id="rId4" Type="http://schemas.openxmlformats.org/officeDocument/2006/relationships/audio" Target="../media/audio3.wav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2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127.tiff"/><Relationship Id="rId3" Type="http://schemas.openxmlformats.org/officeDocument/2006/relationships/image" Target="../media/image129.emf"/><Relationship Id="rId7" Type="http://schemas.openxmlformats.org/officeDocument/2006/relationships/image" Target="../media/image131.wmf"/><Relationship Id="rId12" Type="http://schemas.openxmlformats.org/officeDocument/2006/relationships/image" Target="../media/image126.tif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133.emf"/><Relationship Id="rId5" Type="http://schemas.openxmlformats.org/officeDocument/2006/relationships/image" Target="../media/image130.e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1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145.png"/><Relationship Id="rId3" Type="http://schemas.openxmlformats.org/officeDocument/2006/relationships/image" Target="../media/image139.emf"/><Relationship Id="rId7" Type="http://schemas.openxmlformats.org/officeDocument/2006/relationships/image" Target="../media/image141.emf"/><Relationship Id="rId12" Type="http://schemas.openxmlformats.org/officeDocument/2006/relationships/image" Target="../media/image144.tif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143.wmf"/><Relationship Id="rId5" Type="http://schemas.openxmlformats.org/officeDocument/2006/relationships/image" Target="../media/image140.e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14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151.wmf"/><Relationship Id="rId18" Type="http://schemas.openxmlformats.org/officeDocument/2006/relationships/image" Target="../media/image154.png"/><Relationship Id="rId3" Type="http://schemas.openxmlformats.org/officeDocument/2006/relationships/image" Target="../media/image146.wmf"/><Relationship Id="rId21" Type="http://schemas.openxmlformats.org/officeDocument/2006/relationships/image" Target="../media/image157.png"/><Relationship Id="rId7" Type="http://schemas.openxmlformats.org/officeDocument/2006/relationships/image" Target="../media/image148.w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153.png"/><Relationship Id="rId2" Type="http://schemas.openxmlformats.org/officeDocument/2006/relationships/oleObject" Target="../embeddings/oleObject67.bin"/><Relationship Id="rId16" Type="http://schemas.openxmlformats.org/officeDocument/2006/relationships/oleObject" Target="../embeddings/oleObject74.bin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150.wmf"/><Relationship Id="rId5" Type="http://schemas.openxmlformats.org/officeDocument/2006/relationships/image" Target="../media/image147.wmf"/><Relationship Id="rId15" Type="http://schemas.openxmlformats.org/officeDocument/2006/relationships/image" Target="../media/image152.wmf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155.png"/><Relationship Id="rId4" Type="http://schemas.openxmlformats.org/officeDocument/2006/relationships/oleObject" Target="../embeddings/oleObject68.bin"/><Relationship Id="rId9" Type="http://schemas.openxmlformats.org/officeDocument/2006/relationships/image" Target="../media/image149.wmf"/><Relationship Id="rId14" Type="http://schemas.openxmlformats.org/officeDocument/2006/relationships/oleObject" Target="../embeddings/oleObject73.bin"/><Relationship Id="rId22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168.wmf"/><Relationship Id="rId7" Type="http://schemas.openxmlformats.org/officeDocument/2006/relationships/image" Target="../media/image170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169.wmf"/><Relationship Id="rId10" Type="http://schemas.openxmlformats.org/officeDocument/2006/relationships/image" Target="../media/image172.png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7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178.wmf"/><Relationship Id="rId18" Type="http://schemas.openxmlformats.org/officeDocument/2006/relationships/oleObject" Target="../embeddings/oleObject77.bin"/><Relationship Id="rId3" Type="http://schemas.openxmlformats.org/officeDocument/2006/relationships/image" Target="../media/image173.wmf"/><Relationship Id="rId7" Type="http://schemas.openxmlformats.org/officeDocument/2006/relationships/image" Target="../media/image175.emf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180.wmf"/><Relationship Id="rId2" Type="http://schemas.openxmlformats.org/officeDocument/2006/relationships/oleObject" Target="../embeddings/oleObject79.bin"/><Relationship Id="rId16" Type="http://schemas.openxmlformats.org/officeDocument/2006/relationships/oleObject" Target="../embeddings/oleObject86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177.wmf"/><Relationship Id="rId5" Type="http://schemas.openxmlformats.org/officeDocument/2006/relationships/image" Target="../media/image174.wmf"/><Relationship Id="rId15" Type="http://schemas.openxmlformats.org/officeDocument/2006/relationships/image" Target="../media/image179.wmf"/><Relationship Id="rId10" Type="http://schemas.openxmlformats.org/officeDocument/2006/relationships/oleObject" Target="../embeddings/oleObject83.bin"/><Relationship Id="rId19" Type="http://schemas.openxmlformats.org/officeDocument/2006/relationships/image" Target="../media/image170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76.wmf"/><Relationship Id="rId14" Type="http://schemas.openxmlformats.org/officeDocument/2006/relationships/oleObject" Target="../embeddings/oleObject85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81.wmf"/><Relationship Id="rId3" Type="http://schemas.openxmlformats.org/officeDocument/2006/relationships/image" Target="../media/image168.wmf"/><Relationship Id="rId7" Type="http://schemas.openxmlformats.org/officeDocument/2006/relationships/image" Target="../media/image176.wmf"/><Relationship Id="rId12" Type="http://schemas.openxmlformats.org/officeDocument/2006/relationships/oleObject" Target="../embeddings/oleObject89.bin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180.wmf"/><Relationship Id="rId5" Type="http://schemas.openxmlformats.org/officeDocument/2006/relationships/image" Target="../media/image169.wmf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7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7" Type="http://schemas.openxmlformats.org/officeDocument/2006/relationships/image" Target="../media/image184.pn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8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image" Target="../media/image151.wmf"/><Relationship Id="rId18" Type="http://schemas.openxmlformats.org/officeDocument/2006/relationships/oleObject" Target="../embeddings/oleObject99.bin"/><Relationship Id="rId3" Type="http://schemas.openxmlformats.org/officeDocument/2006/relationships/image" Target="../media/image185.wmf"/><Relationship Id="rId21" Type="http://schemas.openxmlformats.org/officeDocument/2006/relationships/image" Target="../media/image191.png"/><Relationship Id="rId7" Type="http://schemas.openxmlformats.org/officeDocument/2006/relationships/image" Target="../media/image187.wmf"/><Relationship Id="rId12" Type="http://schemas.openxmlformats.org/officeDocument/2006/relationships/oleObject" Target="../embeddings/oleObject96.bin"/><Relationship Id="rId17" Type="http://schemas.openxmlformats.org/officeDocument/2006/relationships/image" Target="../media/image188.wmf"/><Relationship Id="rId2" Type="http://schemas.openxmlformats.org/officeDocument/2006/relationships/oleObject" Target="../embeddings/oleObject91.bin"/><Relationship Id="rId16" Type="http://schemas.openxmlformats.org/officeDocument/2006/relationships/oleObject" Target="../embeddings/oleObject98.bin"/><Relationship Id="rId20" Type="http://schemas.openxmlformats.org/officeDocument/2006/relationships/image" Target="../media/image190.tiff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150.wmf"/><Relationship Id="rId5" Type="http://schemas.openxmlformats.org/officeDocument/2006/relationships/image" Target="../media/image186.wmf"/><Relationship Id="rId15" Type="http://schemas.openxmlformats.org/officeDocument/2006/relationships/image" Target="../media/image152.wmf"/><Relationship Id="rId10" Type="http://schemas.openxmlformats.org/officeDocument/2006/relationships/oleObject" Target="../embeddings/oleObject95.bin"/><Relationship Id="rId19" Type="http://schemas.openxmlformats.org/officeDocument/2006/relationships/image" Target="../media/image189.wmf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49.wmf"/><Relationship Id="rId14" Type="http://schemas.openxmlformats.org/officeDocument/2006/relationships/oleObject" Target="../embeddings/oleObject97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tiff"/><Relationship Id="rId3" Type="http://schemas.openxmlformats.org/officeDocument/2006/relationships/image" Target="../media/image192.wmf"/><Relationship Id="rId7" Type="http://schemas.openxmlformats.org/officeDocument/2006/relationships/image" Target="../media/image194.wmf"/><Relationship Id="rId2" Type="http://schemas.openxmlformats.org/officeDocument/2006/relationships/oleObject" Target="../embeddings/oleObject100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50.wmf"/><Relationship Id="rId18" Type="http://schemas.openxmlformats.org/officeDocument/2006/relationships/oleObject" Target="../embeddings/oleObject111.bin"/><Relationship Id="rId3" Type="http://schemas.openxmlformats.org/officeDocument/2006/relationships/image" Target="../media/image196.wmf"/><Relationship Id="rId21" Type="http://schemas.openxmlformats.org/officeDocument/2006/relationships/image" Target="../media/image202.wmf"/><Relationship Id="rId7" Type="http://schemas.openxmlformats.org/officeDocument/2006/relationships/image" Target="../media/image198.wmf"/><Relationship Id="rId12" Type="http://schemas.openxmlformats.org/officeDocument/2006/relationships/oleObject" Target="../embeddings/oleObject108.bin"/><Relationship Id="rId17" Type="http://schemas.openxmlformats.org/officeDocument/2006/relationships/image" Target="../media/image200.wmf"/><Relationship Id="rId2" Type="http://schemas.openxmlformats.org/officeDocument/2006/relationships/oleObject" Target="../embeddings/oleObject103.bin"/><Relationship Id="rId16" Type="http://schemas.openxmlformats.org/officeDocument/2006/relationships/oleObject" Target="../embeddings/oleObject110.bin"/><Relationship Id="rId20" Type="http://schemas.openxmlformats.org/officeDocument/2006/relationships/oleObject" Target="../embeddings/oleObject112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49.wmf"/><Relationship Id="rId5" Type="http://schemas.openxmlformats.org/officeDocument/2006/relationships/image" Target="../media/image197.wmf"/><Relationship Id="rId15" Type="http://schemas.openxmlformats.org/officeDocument/2006/relationships/image" Target="../media/image151.wmf"/><Relationship Id="rId23" Type="http://schemas.openxmlformats.org/officeDocument/2006/relationships/image" Target="../media/image203.wmf"/><Relationship Id="rId10" Type="http://schemas.openxmlformats.org/officeDocument/2006/relationships/oleObject" Target="../embeddings/oleObject107.bin"/><Relationship Id="rId19" Type="http://schemas.openxmlformats.org/officeDocument/2006/relationships/image" Target="../media/image201.wmf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199.wmf"/><Relationship Id="rId14" Type="http://schemas.openxmlformats.org/officeDocument/2006/relationships/oleObject" Target="../embeddings/oleObject109.bin"/><Relationship Id="rId22" Type="http://schemas.openxmlformats.org/officeDocument/2006/relationships/oleObject" Target="../embeddings/oleObject11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oleObject" Target="../embeddings/oleObject114.bin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oleObject" Target="../embeddings/oleObject116.bin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13" Type="http://schemas.openxmlformats.org/officeDocument/2006/relationships/oleObject" Target="../embeddings/oleObject123.bin"/><Relationship Id="rId3" Type="http://schemas.openxmlformats.org/officeDocument/2006/relationships/image" Target="../media/image207.wmf"/><Relationship Id="rId7" Type="http://schemas.openxmlformats.org/officeDocument/2006/relationships/image" Target="../media/image209.wmf"/><Relationship Id="rId12" Type="http://schemas.openxmlformats.org/officeDocument/2006/relationships/oleObject" Target="../embeddings/oleObject122.bin"/><Relationship Id="rId17" Type="http://schemas.openxmlformats.org/officeDocument/2006/relationships/image" Target="../media/image214.tiff"/><Relationship Id="rId2" Type="http://schemas.openxmlformats.org/officeDocument/2006/relationships/oleObject" Target="../embeddings/oleObject117.bin"/><Relationship Id="rId16" Type="http://schemas.openxmlformats.org/officeDocument/2006/relationships/image" Target="../media/image213.wmf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211.wmf"/><Relationship Id="rId5" Type="http://schemas.openxmlformats.org/officeDocument/2006/relationships/image" Target="../media/image208.wmf"/><Relationship Id="rId15" Type="http://schemas.openxmlformats.org/officeDocument/2006/relationships/oleObject" Target="../embeddings/oleObject124.bin"/><Relationship Id="rId10" Type="http://schemas.openxmlformats.org/officeDocument/2006/relationships/oleObject" Target="../embeddings/oleObject121.bin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210.wmf"/><Relationship Id="rId14" Type="http://schemas.openxmlformats.org/officeDocument/2006/relationships/image" Target="../media/image212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7" Type="http://schemas.openxmlformats.org/officeDocument/2006/relationships/image" Target="../media/image218.tiff"/><Relationship Id="rId2" Type="http://schemas.openxmlformats.org/officeDocument/2006/relationships/oleObject" Target="../embeddings/oleObject125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7.tiff"/><Relationship Id="rId5" Type="http://schemas.openxmlformats.org/officeDocument/2006/relationships/image" Target="../media/image216.emf"/><Relationship Id="rId4" Type="http://schemas.openxmlformats.org/officeDocument/2006/relationships/oleObject" Target="../embeddings/oleObject126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tiff"/><Relationship Id="rId2" Type="http://schemas.openxmlformats.org/officeDocument/2006/relationships/image" Target="../media/image221.tif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tiff"/><Relationship Id="rId3" Type="http://schemas.openxmlformats.org/officeDocument/2006/relationships/tags" Target="../tags/tag3.xml"/><Relationship Id="rId7" Type="http://schemas.openxmlformats.org/officeDocument/2006/relationships/image" Target="../media/image2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tiff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27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234.wmf"/><Relationship Id="rId4" Type="http://schemas.openxmlformats.org/officeDocument/2006/relationships/image" Target="../media/image231.wmf"/><Relationship Id="rId9" Type="http://schemas.openxmlformats.org/officeDocument/2006/relationships/oleObject" Target="../embeddings/oleObject130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13" Type="http://schemas.openxmlformats.org/officeDocument/2006/relationships/image" Target="../media/image242.png"/><Relationship Id="rId3" Type="http://schemas.openxmlformats.org/officeDocument/2006/relationships/image" Target="../media/image235.wmf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oleObject" Target="../embeddings/oleObject131.bin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7.png"/><Relationship Id="rId11" Type="http://schemas.openxmlformats.org/officeDocument/2006/relationships/image" Target="../media/image240.png"/><Relationship Id="rId5" Type="http://schemas.openxmlformats.org/officeDocument/2006/relationships/image" Target="../media/image236.wmf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3" Type="http://schemas.openxmlformats.org/officeDocument/2006/relationships/image" Target="../media/image235.wmf"/><Relationship Id="rId7" Type="http://schemas.openxmlformats.org/officeDocument/2006/relationships/oleObject" Target="../embeddings/oleObject128.bin"/><Relationship Id="rId2" Type="http://schemas.openxmlformats.org/officeDocument/2006/relationships/oleObject" Target="../embeddings/oleObject131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7.png"/><Relationship Id="rId11" Type="http://schemas.openxmlformats.org/officeDocument/2006/relationships/image" Target="../media/image239.png"/><Relationship Id="rId5" Type="http://schemas.openxmlformats.org/officeDocument/2006/relationships/image" Target="../media/image236.wmf"/><Relationship Id="rId10" Type="http://schemas.openxmlformats.org/officeDocument/2006/relationships/image" Target="../media/image247.png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23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3" Type="http://schemas.openxmlformats.org/officeDocument/2006/relationships/image" Target="../media/image257.png"/><Relationship Id="rId7" Type="http://schemas.openxmlformats.org/officeDocument/2006/relationships/image" Target="../media/image25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258.wmf"/><Relationship Id="rId4" Type="http://schemas.openxmlformats.org/officeDocument/2006/relationships/oleObject" Target="../embeddings/oleObject133.bin"/><Relationship Id="rId9" Type="http://schemas.openxmlformats.org/officeDocument/2006/relationships/image" Target="../media/image26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9.em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wmf"/><Relationship Id="rId5" Type="http://schemas.openxmlformats.org/officeDocument/2006/relationships/image" Target="../media/image9.emf"/><Relationship Id="rId15" Type="http://schemas.openxmlformats.org/officeDocument/2006/relationships/image" Target="../media/image14.png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wmf"/><Relationship Id="rId1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22.wmf"/><Relationship Id="rId26" Type="http://schemas.openxmlformats.org/officeDocument/2006/relationships/image" Target="../media/image26.wmf"/><Relationship Id="rId39" Type="http://schemas.openxmlformats.org/officeDocument/2006/relationships/oleObject" Target="../embeddings/oleObject19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30.emf"/><Relationship Id="rId42" Type="http://schemas.openxmlformats.org/officeDocument/2006/relationships/oleObject" Target="../embeddings/oleObject21.bin"/><Relationship Id="rId47" Type="http://schemas.openxmlformats.org/officeDocument/2006/relationships/oleObject" Target="../embeddings/oleObject24.bin"/><Relationship Id="rId50" Type="http://schemas.openxmlformats.org/officeDocument/2006/relationships/image" Target="../media/image37.emf"/><Relationship Id="rId55" Type="http://schemas.openxmlformats.org/officeDocument/2006/relationships/oleObject" Target="../embeddings/oleObject28.bin"/><Relationship Id="rId7" Type="http://schemas.openxmlformats.org/officeDocument/2006/relationships/oleObject" Target="../embeddings/oleObject4.bin"/><Relationship Id="rId2" Type="http://schemas.openxmlformats.org/officeDocument/2006/relationships/audio" Target="../media/audio1.wav"/><Relationship Id="rId16" Type="http://schemas.openxmlformats.org/officeDocument/2006/relationships/image" Target="../media/image6.emf"/><Relationship Id="rId29" Type="http://schemas.openxmlformats.org/officeDocument/2006/relationships/oleObject" Target="../embeddings/oleObject14.bin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25.emf"/><Relationship Id="rId32" Type="http://schemas.openxmlformats.org/officeDocument/2006/relationships/image" Target="../media/image29.emf"/><Relationship Id="rId37" Type="http://schemas.openxmlformats.org/officeDocument/2006/relationships/oleObject" Target="../embeddings/oleObject18.bin"/><Relationship Id="rId40" Type="http://schemas.openxmlformats.org/officeDocument/2006/relationships/image" Target="../media/image33.emf"/><Relationship Id="rId45" Type="http://schemas.openxmlformats.org/officeDocument/2006/relationships/oleObject" Target="../embeddings/oleObject23.bin"/><Relationship Id="rId53" Type="http://schemas.openxmlformats.org/officeDocument/2006/relationships/oleObject" Target="../embeddings/oleObject27.bin"/><Relationship Id="rId5" Type="http://schemas.openxmlformats.org/officeDocument/2006/relationships/audio" Target="../media/audio4.wav"/><Relationship Id="rId10" Type="http://schemas.openxmlformats.org/officeDocument/2006/relationships/image" Target="../media/image19.e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4" Type="http://schemas.openxmlformats.org/officeDocument/2006/relationships/oleObject" Target="../embeddings/oleObject22.bin"/><Relationship Id="rId52" Type="http://schemas.openxmlformats.org/officeDocument/2006/relationships/image" Target="../media/image38.emf"/><Relationship Id="rId4" Type="http://schemas.openxmlformats.org/officeDocument/2006/relationships/audio" Target="../media/audio3.wav"/><Relationship Id="rId9" Type="http://schemas.openxmlformats.org/officeDocument/2006/relationships/oleObject" Target="../embeddings/oleObject5.bin"/><Relationship Id="rId14" Type="http://schemas.openxmlformats.org/officeDocument/2006/relationships/image" Target="../media/image21.emf"/><Relationship Id="rId22" Type="http://schemas.openxmlformats.org/officeDocument/2006/relationships/image" Target="../media/image24.e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8.emf"/><Relationship Id="rId35" Type="http://schemas.openxmlformats.org/officeDocument/2006/relationships/oleObject" Target="../embeddings/oleObject17.bin"/><Relationship Id="rId43" Type="http://schemas.openxmlformats.org/officeDocument/2006/relationships/image" Target="../media/image34.emf"/><Relationship Id="rId48" Type="http://schemas.openxmlformats.org/officeDocument/2006/relationships/image" Target="../media/image36.emf"/><Relationship Id="rId56" Type="http://schemas.openxmlformats.org/officeDocument/2006/relationships/image" Target="../media/image40.wmf"/><Relationship Id="rId8" Type="http://schemas.openxmlformats.org/officeDocument/2006/relationships/image" Target="../media/image18.emf"/><Relationship Id="rId51" Type="http://schemas.openxmlformats.org/officeDocument/2006/relationships/oleObject" Target="../embeddings/oleObject26.bin"/><Relationship Id="rId3" Type="http://schemas.openxmlformats.org/officeDocument/2006/relationships/audio" Target="../media/audio2.wav"/><Relationship Id="rId12" Type="http://schemas.openxmlformats.org/officeDocument/2006/relationships/image" Target="../media/image20.e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38" Type="http://schemas.openxmlformats.org/officeDocument/2006/relationships/image" Target="../media/image32.emf"/><Relationship Id="rId46" Type="http://schemas.openxmlformats.org/officeDocument/2006/relationships/image" Target="../media/image35.emf"/><Relationship Id="rId20" Type="http://schemas.openxmlformats.org/officeDocument/2006/relationships/image" Target="../media/image23.emf"/><Relationship Id="rId41" Type="http://schemas.openxmlformats.org/officeDocument/2006/relationships/oleObject" Target="../embeddings/oleObject20.bin"/><Relationship Id="rId54" Type="http://schemas.openxmlformats.org/officeDocument/2006/relationships/image" Target="../media/image39.wmf"/><Relationship Id="rId1" Type="http://schemas.openxmlformats.org/officeDocument/2006/relationships/slideLayout" Target="../slideLayouts/slideLayout18.xml"/><Relationship Id="rId6" Type="http://schemas.openxmlformats.org/officeDocument/2006/relationships/audio" Target="../media/audio5.wav"/><Relationship Id="rId15" Type="http://schemas.openxmlformats.org/officeDocument/2006/relationships/oleObject" Target="../embeddings/oleObject1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7.emf"/><Relationship Id="rId36" Type="http://schemas.openxmlformats.org/officeDocument/2006/relationships/image" Target="../media/image31.emf"/><Relationship Id="rId49" Type="http://schemas.openxmlformats.org/officeDocument/2006/relationships/oleObject" Target="../embeddings/oleObject2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9128" y="2286112"/>
            <a:ext cx="5241855" cy="89571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ts val="5500"/>
              </a:lnSpc>
            </a:pPr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Methods</a:t>
            </a:r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54350-2279-4958-98AE-44BD69D730B3}"/>
              </a:ext>
            </a:extLst>
          </p:cNvPr>
          <p:cNvSpPr txBox="1"/>
          <p:nvPr/>
        </p:nvSpPr>
        <p:spPr>
          <a:xfrm>
            <a:off x="2411760" y="3284984"/>
            <a:ext cx="4320480" cy="231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授课人</a:t>
            </a:r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万 林</a:t>
            </a:r>
            <a:br>
              <a:rPr lang="en-US" altLang="zh-CN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wanlin@cug.edu.cn</a:t>
            </a:r>
            <a:endParaRPr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Fall 2023 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18D146-1F49-D24C-9750-2E4FD5940C24}"/>
              </a:ext>
            </a:extLst>
          </p:cNvPr>
          <p:cNvSpPr/>
          <p:nvPr/>
        </p:nvSpPr>
        <p:spPr>
          <a:xfrm>
            <a:off x="1871998" y="1179001"/>
            <a:ext cx="5122316" cy="1234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3411A3-8F31-BD43-8E00-47D638D1D04A}"/>
              </a:ext>
            </a:extLst>
          </p:cNvPr>
          <p:cNvSpPr/>
          <p:nvPr/>
        </p:nvSpPr>
        <p:spPr>
          <a:xfrm>
            <a:off x="-8445" y="0"/>
            <a:ext cx="47598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A892C2-AC44-D444-A555-D9AEA9C26EB7}"/>
              </a:ext>
            </a:extLst>
          </p:cNvPr>
          <p:cNvSpPr txBox="1"/>
          <p:nvPr/>
        </p:nvSpPr>
        <p:spPr>
          <a:xfrm>
            <a:off x="1984453" y="1335461"/>
            <a:ext cx="48974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cs typeface="+mn-ea"/>
                <a:sym typeface="+mn-lt"/>
              </a:rPr>
              <a:t>计算方法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F2D3FC-F8DE-4B48-9B45-78DC8942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60" y="55673"/>
            <a:ext cx="2809875" cy="725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40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D7ABE9-8085-294F-85CE-710A652D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43" y="2754500"/>
            <a:ext cx="4993729" cy="6024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48CAC3B-32B5-48D1-B99E-B8A52D673B29}"/>
              </a:ext>
            </a:extLst>
          </p:cNvPr>
          <p:cNvSpPr txBox="1"/>
          <p:nvPr/>
        </p:nvSpPr>
        <p:spPr>
          <a:xfrm>
            <a:off x="3095836" y="127753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9.2 Euler</a:t>
            </a:r>
            <a:r>
              <a:rPr lang="zh-CN" altLang="en-US" sz="32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方法</a:t>
            </a:r>
            <a:endParaRPr lang="en-US" altLang="zh-CN" sz="32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Rectangle 398">
            <a:extLst>
              <a:ext uri="{FF2B5EF4-FFF2-40B4-BE49-F238E27FC236}">
                <a16:creationId xmlns:a16="http://schemas.microsoft.com/office/drawing/2014/main" id="{1ED39D1B-D568-425A-83CC-374B64A23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242332"/>
            <a:ext cx="23383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考察初值问题：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F8012E-0253-4934-8228-98BBCF9543B1}"/>
              </a:ext>
            </a:extLst>
          </p:cNvPr>
          <p:cNvSpPr txBox="1"/>
          <p:nvPr/>
        </p:nvSpPr>
        <p:spPr>
          <a:xfrm>
            <a:off x="251520" y="2394460"/>
            <a:ext cx="68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将区间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划分为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等距子区间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，并选择网格点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2738434-5562-402A-B27E-57E0A20677BF}"/>
              </a:ext>
            </a:extLst>
          </p:cNvPr>
          <p:cNvSpPr txBox="1"/>
          <p:nvPr/>
        </p:nvSpPr>
        <p:spPr>
          <a:xfrm>
            <a:off x="6800087" y="2855691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为步长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C1B0A6-7286-2643-8B4D-DD504EC5A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1462575"/>
            <a:ext cx="2349500" cy="8636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E61E463-6C1E-4849-8146-9D91B0EB6BD0}"/>
              </a:ext>
            </a:extLst>
          </p:cNvPr>
          <p:cNvSpPr txBox="1"/>
          <p:nvPr/>
        </p:nvSpPr>
        <p:spPr>
          <a:xfrm>
            <a:off x="1115616" y="3977259"/>
            <a:ext cx="718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求解此方程的关键在于：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设法消去含有的导数项</a:t>
            </a:r>
            <a:r>
              <a:rPr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’(</a:t>
            </a:r>
            <a:r>
              <a:rPr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4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4AD8B97-8503-3147-A544-1B7472717E8D}"/>
              </a:ext>
            </a:extLst>
          </p:cNvPr>
          <p:cNvSpPr txBox="1"/>
          <p:nvPr/>
        </p:nvSpPr>
        <p:spPr>
          <a:xfrm>
            <a:off x="1115616" y="4419919"/>
            <a:ext cx="68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这一工作常称为“</a:t>
            </a:r>
            <a:r>
              <a:rPr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离散化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068833-8A18-57E1-4E44-07A4419DD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939" y="208216"/>
            <a:ext cx="1101575" cy="1422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2047BD-4FCF-DD9B-A09D-28F2E47439F7}"/>
              </a:ext>
            </a:extLst>
          </p:cNvPr>
          <p:cNvSpPr txBox="1"/>
          <p:nvPr/>
        </p:nvSpPr>
        <p:spPr>
          <a:xfrm>
            <a:off x="7380312" y="1629961"/>
            <a:ext cx="15668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Leonhard Euler</a:t>
            </a:r>
          </a:p>
          <a:p>
            <a:r>
              <a:rPr lang="zh-CN" alt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1707 – 1783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CBF74D-04B9-A97F-AD48-870517680CF8}"/>
              </a:ext>
            </a:extLst>
          </p:cNvPr>
          <p:cNvSpPr txBox="1"/>
          <p:nvPr/>
        </p:nvSpPr>
        <p:spPr>
          <a:xfrm>
            <a:off x="1115615" y="4863583"/>
            <a:ext cx="26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如何消去导数？</a:t>
            </a:r>
            <a:endParaRPr lang="zh-CN" altLang="en-US" sz="2400" b="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D23B52C-60AE-C242-81CC-E16E41C1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826" y="2611372"/>
            <a:ext cx="1624138" cy="3337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48CAC3B-32B5-48D1-B99E-B8A52D673B29}"/>
              </a:ext>
            </a:extLst>
          </p:cNvPr>
          <p:cNvSpPr txBox="1"/>
          <p:nvPr/>
        </p:nvSpPr>
        <p:spPr>
          <a:xfrm>
            <a:off x="3095836" y="127753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9.2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Euler</a:t>
            </a:r>
            <a:r>
              <a:rPr lang="zh-CN" altLang="en-US" sz="32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方法</a:t>
            </a:r>
            <a:endParaRPr lang="en-US" altLang="zh-CN" sz="32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2" name="Text Box 47">
            <a:extLst>
              <a:ext uri="{FF2B5EF4-FFF2-40B4-BE49-F238E27FC236}">
                <a16:creationId xmlns:a16="http://schemas.microsoft.com/office/drawing/2014/main" id="{BB12F275-B440-4524-B37E-ED601CEDA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299204"/>
            <a:ext cx="4629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(1)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向前差商近似微分法</a:t>
            </a:r>
          </a:p>
        </p:txBody>
      </p:sp>
      <p:sp>
        <p:nvSpPr>
          <p:cNvPr id="105" name="Text Box 2">
            <a:extLst>
              <a:ext uri="{FF2B5EF4-FFF2-40B4-BE49-F238E27FC236}">
                <a16:creationId xmlns:a16="http://schemas.microsoft.com/office/drawing/2014/main" id="{6318E67D-9FA2-4898-97BD-385DE379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92696"/>
            <a:ext cx="44382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三类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Euler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方法的推导公式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: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A30A4F5-7F9C-D441-A668-C39DE0E34410}"/>
              </a:ext>
            </a:extLst>
          </p:cNvPr>
          <p:cNvSpPr txBox="1"/>
          <p:nvPr/>
        </p:nvSpPr>
        <p:spPr>
          <a:xfrm>
            <a:off x="321686" y="1731252"/>
            <a:ext cx="799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将点</a:t>
            </a:r>
            <a:r>
              <a:rPr lang="en-US" altLang="zh-CN" sz="2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处的导数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’(</a:t>
            </a:r>
            <a:r>
              <a:rPr lang="en-US" altLang="zh-CN" sz="2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0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用点</a:t>
            </a:r>
            <a:r>
              <a:rPr lang="en-US" altLang="zh-CN" sz="2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0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处的差商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均差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近似代替：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2C54AA-D4AE-EE4C-8875-FA9AFC1E9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92917"/>
            <a:ext cx="4548700" cy="5902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7190C41-CC25-0B44-92FE-88CF1381F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244" y="2342379"/>
            <a:ext cx="3340100" cy="3683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27FEB3D-77C4-1C4C-BD39-C57B08B77857}"/>
              </a:ext>
            </a:extLst>
          </p:cNvPr>
          <p:cNvSpPr txBox="1"/>
          <p:nvPr/>
        </p:nvSpPr>
        <p:spPr>
          <a:xfrm>
            <a:off x="321686" y="2885444"/>
            <a:ext cx="799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又                              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1D3C521-CD96-0D43-B51B-452EC2296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8" y="2952822"/>
            <a:ext cx="2425700" cy="3683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B57F6010-92DD-D347-9A01-1162F1012EB0}"/>
              </a:ext>
            </a:extLst>
          </p:cNvPr>
          <p:cNvSpPr txBox="1"/>
          <p:nvPr/>
        </p:nvSpPr>
        <p:spPr>
          <a:xfrm>
            <a:off x="303166" y="3400814"/>
            <a:ext cx="799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用近似值</a:t>
            </a:r>
            <a:r>
              <a:rPr lang="en-US" altLang="zh-CN" sz="2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0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2400" b="0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k+</a:t>
            </a:r>
            <a:r>
              <a:rPr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分别代替上式中的精确值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0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0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k+</a:t>
            </a:r>
            <a:r>
              <a:rPr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得到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6386A-EAC3-894E-AFF5-0B6DF04FF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0" y="4006108"/>
            <a:ext cx="5359400" cy="8128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80169D7-AD91-C540-87B7-04A9A841A4E7}"/>
              </a:ext>
            </a:extLst>
          </p:cNvPr>
          <p:cNvSpPr txBox="1"/>
          <p:nvPr/>
        </p:nvSpPr>
        <p:spPr>
          <a:xfrm>
            <a:off x="7308305" y="403963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9.1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341843-7C1E-9C48-AA51-2004D7ADC65A}"/>
              </a:ext>
            </a:extLst>
          </p:cNvPr>
          <p:cNvSpPr txBox="1"/>
          <p:nvPr/>
        </p:nvSpPr>
        <p:spPr>
          <a:xfrm>
            <a:off x="277832" y="4839543"/>
            <a:ext cx="799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称为求一阶常微分方程初值问题的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显式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，即右端不含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k+1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欧拉格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公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式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4FEB9D-5839-884F-9E60-D0DAC1DA1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9958" y="2952822"/>
            <a:ext cx="4000500" cy="381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214F35F-5932-8C4A-BE5E-29132D825EE9}"/>
              </a:ext>
            </a:extLst>
          </p:cNvPr>
          <p:cNvSpPr txBox="1"/>
          <p:nvPr/>
        </p:nvSpPr>
        <p:spPr>
          <a:xfrm>
            <a:off x="277831" y="5631631"/>
            <a:ext cx="799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该方程是一个显式的差分方程，可以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递推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求解。</a:t>
            </a:r>
            <a:endParaRPr lang="zh-CN" altLang="en-US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68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36" grpId="0"/>
      <p:bldP spid="20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>
            <a:extLst>
              <a:ext uri="{FF2B5EF4-FFF2-40B4-BE49-F238E27FC236}">
                <a16:creationId xmlns:a16="http://schemas.microsoft.com/office/drawing/2014/main" id="{6A59DEDA-B8B9-46F6-A35C-034899DF8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752020"/>
            <a:ext cx="358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(2) Taylor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展开法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4B832F0F-41DA-4B3F-A265-FDA361ED389F}"/>
              </a:ext>
            </a:extLst>
          </p:cNvPr>
          <p:cNvGrpSpPr>
            <a:grpSpLocks/>
          </p:cNvGrpSpPr>
          <p:nvPr/>
        </p:nvGrpSpPr>
        <p:grpSpPr bwMode="auto">
          <a:xfrm>
            <a:off x="486568" y="1456711"/>
            <a:ext cx="5949950" cy="506413"/>
            <a:chOff x="368" y="482"/>
            <a:chExt cx="3748" cy="319"/>
          </a:xfrm>
        </p:grpSpPr>
        <p:sp>
          <p:nvSpPr>
            <p:cNvPr id="23" name="Text Box 5">
              <a:extLst>
                <a:ext uri="{FF2B5EF4-FFF2-40B4-BE49-F238E27FC236}">
                  <a16:creationId xmlns:a16="http://schemas.microsoft.com/office/drawing/2014/main" id="{53683CFD-A596-4864-A3E1-F3C462978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" y="482"/>
              <a:ext cx="63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/>
                  </a:solidFill>
                  <a:latin typeface="+mn-ea"/>
                  <a:ea typeface="+mn-ea"/>
                </a:rPr>
                <a:t>将</a:t>
              </a:r>
            </a:p>
          </p:txBody>
        </p:sp>
        <p:graphicFrame>
          <p:nvGraphicFramePr>
            <p:cNvPr id="24" name="Object 6">
              <a:extLst>
                <a:ext uri="{FF2B5EF4-FFF2-40B4-BE49-F238E27FC236}">
                  <a16:creationId xmlns:a16="http://schemas.microsoft.com/office/drawing/2014/main" id="{92DC2834-1F87-4867-AAE9-87F235E00B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5" y="482"/>
            <a:ext cx="627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507960" imgH="228600" progId="Equation.3">
                    <p:embed/>
                  </p:oleObj>
                </mc:Choice>
                <mc:Fallback>
                  <p:oleObj name="公式" r:id="rId2" imgW="507960" imgH="228600" progId="Equation.3">
                    <p:embed/>
                    <p:pic>
                      <p:nvPicPr>
                        <p:cNvPr id="35" name="Object 6">
                          <a:extLst>
                            <a:ext uri="{FF2B5EF4-FFF2-40B4-BE49-F238E27FC236}">
                              <a16:creationId xmlns:a16="http://schemas.microsoft.com/office/drawing/2014/main" id="{2B39DD81-CA7E-4AB2-88D5-C081C72BA0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" y="482"/>
                          <a:ext cx="627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0A612BD9-95AE-4C69-886A-AEE2F7402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9" y="482"/>
              <a:ext cx="6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/>
                  </a:solidFill>
                  <a:latin typeface="+mn-ea"/>
                  <a:ea typeface="+mn-ea"/>
                </a:rPr>
                <a:t>在</a:t>
              </a:r>
            </a:p>
          </p:txBody>
        </p:sp>
        <p:graphicFrame>
          <p:nvGraphicFramePr>
            <p:cNvPr id="26" name="Object 8">
              <a:extLst>
                <a:ext uri="{FF2B5EF4-FFF2-40B4-BE49-F238E27FC236}">
                  <a16:creationId xmlns:a16="http://schemas.microsoft.com/office/drawing/2014/main" id="{CD49A384-3DA3-4199-B1A4-391E668DC7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83" y="482"/>
            <a:ext cx="645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44240" imgH="228600" progId="Equation.3">
                    <p:embed/>
                  </p:oleObj>
                </mc:Choice>
                <mc:Fallback>
                  <p:oleObj name="公式" r:id="rId4" imgW="444240" imgH="228600" progId="Equation.3">
                    <p:embed/>
                    <p:pic>
                      <p:nvPicPr>
                        <p:cNvPr id="37" name="Object 8">
                          <a:extLst>
                            <a:ext uri="{FF2B5EF4-FFF2-40B4-BE49-F238E27FC236}">
                              <a16:creationId xmlns:a16="http://schemas.microsoft.com/office/drawing/2014/main" id="{B190EE4D-8E1A-41A4-B7FC-8CF9CEEA83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482"/>
                          <a:ext cx="645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 Box 9">
              <a:extLst>
                <a:ext uri="{FF2B5EF4-FFF2-40B4-BE49-F238E27FC236}">
                  <a16:creationId xmlns:a16="http://schemas.microsoft.com/office/drawing/2014/main" id="{962D1AD0-ACA3-4AE9-BF78-5876487B6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6" y="482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/>
                  </a:solidFill>
                  <a:latin typeface="+mn-ea"/>
                  <a:ea typeface="+mn-ea"/>
                </a:rPr>
                <a:t>点进行</a:t>
              </a:r>
              <a:r>
                <a:rPr lang="en-US" altLang="zh-CN" sz="2400">
                  <a:solidFill>
                    <a:schemeClr val="tx1"/>
                  </a:solidFill>
                  <a:latin typeface="+mn-ea"/>
                  <a:ea typeface="+mn-ea"/>
                </a:rPr>
                <a:t>Taylor</a:t>
              </a:r>
              <a:r>
                <a:rPr lang="zh-CN" altLang="en-US" sz="2400">
                  <a:solidFill>
                    <a:schemeClr val="tx1"/>
                  </a:solidFill>
                  <a:latin typeface="+mn-ea"/>
                  <a:ea typeface="+mn-ea"/>
                </a:rPr>
                <a:t>展开</a:t>
              </a:r>
            </a:p>
          </p:txBody>
        </p:sp>
      </p:grpSp>
      <p:graphicFrame>
        <p:nvGraphicFramePr>
          <p:cNvPr id="28" name="Object 10">
            <a:extLst>
              <a:ext uri="{FF2B5EF4-FFF2-40B4-BE49-F238E27FC236}">
                <a16:creationId xmlns:a16="http://schemas.microsoft.com/office/drawing/2014/main" id="{6942B4AD-AB95-4A61-AA50-964A587B76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792886"/>
              </p:ext>
            </p:extLst>
          </p:nvPr>
        </p:nvGraphicFramePr>
        <p:xfrm>
          <a:off x="723055" y="1985353"/>
          <a:ext cx="70612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70200" imgH="406080" progId="Equation.DSMT4">
                  <p:embed/>
                </p:oleObj>
              </mc:Choice>
              <mc:Fallback>
                <p:oleObj name="Equation" r:id="rId6" imgW="3670200" imgH="406080" progId="Equation.DSMT4">
                  <p:embed/>
                  <p:pic>
                    <p:nvPicPr>
                      <p:cNvPr id="39" name="Object 10">
                        <a:extLst>
                          <a:ext uri="{FF2B5EF4-FFF2-40B4-BE49-F238E27FC236}">
                            <a16:creationId xmlns:a16="http://schemas.microsoft.com/office/drawing/2014/main" id="{5631FCC4-89B5-490C-8064-EEB2E29DDF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055" y="1985353"/>
                        <a:ext cx="70612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11">
            <a:extLst>
              <a:ext uri="{FF2B5EF4-FFF2-40B4-BE49-F238E27FC236}">
                <a16:creationId xmlns:a16="http://schemas.microsoft.com/office/drawing/2014/main" id="{6323C2A6-1E3F-43D6-B8B3-2B665BE255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6470" y="839161"/>
            <a:ext cx="635078" cy="1416561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zh-CN" altLang="en-US" sz="240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1E0FE719-D701-4340-BE14-A46C182E90D4}"/>
              </a:ext>
            </a:extLst>
          </p:cNvPr>
          <p:cNvGrpSpPr>
            <a:grpSpLocks/>
          </p:cNvGrpSpPr>
          <p:nvPr/>
        </p:nvGrpSpPr>
        <p:grpSpPr bwMode="auto">
          <a:xfrm>
            <a:off x="195953" y="2900492"/>
            <a:ext cx="3486150" cy="498475"/>
            <a:chOff x="0" y="1389"/>
            <a:chExt cx="2196" cy="314"/>
          </a:xfrm>
        </p:grpSpPr>
        <p:sp>
          <p:nvSpPr>
            <p:cNvPr id="31" name="Text Box 13">
              <a:extLst>
                <a:ext uri="{FF2B5EF4-FFF2-40B4-BE49-F238E27FC236}">
                  <a16:creationId xmlns:a16="http://schemas.microsoft.com/office/drawing/2014/main" id="{E8B11897-4F61-4B92-A474-BB194EC4A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89"/>
              <a:ext cx="85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/>
                  </a:solidFill>
                  <a:latin typeface="+mn-ea"/>
                  <a:ea typeface="+mn-ea"/>
                </a:rPr>
                <a:t>忽略</a:t>
              </a:r>
            </a:p>
          </p:txBody>
        </p:sp>
        <p:graphicFrame>
          <p:nvGraphicFramePr>
            <p:cNvPr id="32" name="Object 14">
              <a:extLst>
                <a:ext uri="{FF2B5EF4-FFF2-40B4-BE49-F238E27FC236}">
                  <a16:creationId xmlns:a16="http://schemas.microsoft.com/office/drawing/2014/main" id="{4917BF45-D021-4533-9C56-ED5A2A8625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" y="1389"/>
            <a:ext cx="263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77480" imgH="241200" progId="Equation.3">
                    <p:embed/>
                  </p:oleObj>
                </mc:Choice>
                <mc:Fallback>
                  <p:oleObj name="公式" r:id="rId8" imgW="177480" imgH="241200" progId="Equation.3">
                    <p:embed/>
                    <p:pic>
                      <p:nvPicPr>
                        <p:cNvPr id="43" name="Object 14">
                          <a:extLst>
                            <a:ext uri="{FF2B5EF4-FFF2-40B4-BE49-F238E27FC236}">
                              <a16:creationId xmlns:a16="http://schemas.microsoft.com/office/drawing/2014/main" id="{AC24A778-F6C2-46BE-9CEE-77D992F787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1389"/>
                          <a:ext cx="263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 Box 15">
              <a:extLst>
                <a:ext uri="{FF2B5EF4-FFF2-40B4-BE49-F238E27FC236}">
                  <a16:creationId xmlns:a16="http://schemas.microsoft.com/office/drawing/2014/main" id="{2B0C43C3-923E-48A2-B2A8-9C73CEB8F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1389"/>
              <a:ext cx="15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这一高阶项</a:t>
              </a:r>
              <a:r>
                <a:rPr lang="en-US" altLang="zh-CN" sz="2400" dirty="0">
                  <a:solidFill>
                    <a:schemeClr val="tx1"/>
                  </a:solidFill>
                  <a:latin typeface="+mn-ea"/>
                  <a:ea typeface="+mn-ea"/>
                </a:rPr>
                <a:t>,</a:t>
              </a:r>
            </a:p>
          </p:txBody>
        </p:sp>
      </p:grpSp>
      <p:graphicFrame>
        <p:nvGraphicFramePr>
          <p:cNvPr id="34" name="Object 16">
            <a:extLst>
              <a:ext uri="{FF2B5EF4-FFF2-40B4-BE49-F238E27FC236}">
                <a16:creationId xmlns:a16="http://schemas.microsoft.com/office/drawing/2014/main" id="{47F565C2-9F68-4C4A-83B8-C0ABD6AFC4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43516"/>
              </p:ext>
            </p:extLst>
          </p:nvPr>
        </p:nvGraphicFramePr>
        <p:xfrm>
          <a:off x="4187139" y="476672"/>
          <a:ext cx="850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444240" imgH="228600" progId="Equation.3">
                  <p:embed/>
                </p:oleObj>
              </mc:Choice>
              <mc:Fallback>
                <p:oleObj name="公式" r:id="rId10" imgW="444240" imgH="228600" progId="Equation.3">
                  <p:embed/>
                  <p:pic>
                    <p:nvPicPr>
                      <p:cNvPr id="45" name="Object 16">
                        <a:extLst>
                          <a:ext uri="{FF2B5EF4-FFF2-40B4-BE49-F238E27FC236}">
                            <a16:creationId xmlns:a16="http://schemas.microsoft.com/office/drawing/2014/main" id="{D6F8E4CF-3529-470A-8CF5-D1573F55E7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139" y="476672"/>
                        <a:ext cx="850900" cy="431800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7">
            <a:extLst>
              <a:ext uri="{FF2B5EF4-FFF2-40B4-BE49-F238E27FC236}">
                <a16:creationId xmlns:a16="http://schemas.microsoft.com/office/drawing/2014/main" id="{F26AF060-DC19-4D9A-A287-676A60C1E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119" y="563126"/>
            <a:ext cx="2759817" cy="46166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由于</a:t>
            </a:r>
          </a:p>
        </p:txBody>
      </p:sp>
      <p:sp>
        <p:nvSpPr>
          <p:cNvPr id="36" name="Text Box 18">
            <a:extLst>
              <a:ext uri="{FF2B5EF4-FFF2-40B4-BE49-F238E27FC236}">
                <a16:creationId xmlns:a16="http://schemas.microsoft.com/office/drawing/2014/main" id="{706BEE9E-A77F-4420-A6D7-7C3D3E4AE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222" y="1145338"/>
            <a:ext cx="2894961" cy="46166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</a:rPr>
              <a:t>因此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91C9BDAA-1AD4-4058-8DA1-74129B239A2A}"/>
              </a:ext>
            </a:extLst>
          </p:cNvPr>
          <p:cNvGrpSpPr>
            <a:grpSpLocks/>
          </p:cNvGrpSpPr>
          <p:nvPr/>
        </p:nvGrpSpPr>
        <p:grpSpPr bwMode="auto">
          <a:xfrm>
            <a:off x="2947884" y="2914554"/>
            <a:ext cx="2100263" cy="466725"/>
            <a:chOff x="1811" y="1389"/>
            <a:chExt cx="1323" cy="294"/>
          </a:xfrm>
        </p:grpSpPr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CA44451E-DDD5-4AC0-B86C-0240499DD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1" y="1392"/>
              <a:ext cx="111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/>
                  </a:solidFill>
                  <a:latin typeface="+mn-ea"/>
                  <a:ea typeface="+mn-ea"/>
                </a:rPr>
                <a:t>分别用</a:t>
              </a:r>
            </a:p>
          </p:txBody>
        </p:sp>
        <p:graphicFrame>
          <p:nvGraphicFramePr>
            <p:cNvPr id="39" name="Object 21">
              <a:extLst>
                <a:ext uri="{FF2B5EF4-FFF2-40B4-BE49-F238E27FC236}">
                  <a16:creationId xmlns:a16="http://schemas.microsoft.com/office/drawing/2014/main" id="{64CE3F71-FF57-44E1-BFB8-02CDA484C4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72" y="1389"/>
            <a:ext cx="662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558720" imgH="228600" progId="Equation.3">
                    <p:embed/>
                  </p:oleObj>
                </mc:Choice>
                <mc:Fallback>
                  <p:oleObj name="公式" r:id="rId12" imgW="558720" imgH="228600" progId="Equation.3">
                    <p:embed/>
                    <p:pic>
                      <p:nvPicPr>
                        <p:cNvPr id="50" name="Object 21">
                          <a:extLst>
                            <a:ext uri="{FF2B5EF4-FFF2-40B4-BE49-F238E27FC236}">
                              <a16:creationId xmlns:a16="http://schemas.microsoft.com/office/drawing/2014/main" id="{2EEAFE6E-E16D-4496-AF5C-A8E4B8DFEF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1389"/>
                          <a:ext cx="662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Group 22">
            <a:extLst>
              <a:ext uri="{FF2B5EF4-FFF2-40B4-BE49-F238E27FC236}">
                <a16:creationId xmlns:a16="http://schemas.microsoft.com/office/drawing/2014/main" id="{71213886-44BB-441E-96BD-77B5E2A2CBCE}"/>
              </a:ext>
            </a:extLst>
          </p:cNvPr>
          <p:cNvGrpSpPr>
            <a:grpSpLocks/>
          </p:cNvGrpSpPr>
          <p:nvPr/>
        </p:nvGrpSpPr>
        <p:grpSpPr bwMode="auto">
          <a:xfrm>
            <a:off x="5034920" y="2911468"/>
            <a:ext cx="2527300" cy="461963"/>
            <a:chOff x="1091" y="1752"/>
            <a:chExt cx="1592" cy="291"/>
          </a:xfrm>
        </p:grpSpPr>
        <p:sp>
          <p:nvSpPr>
            <p:cNvPr id="42" name="Text Box 24">
              <a:extLst>
                <a:ext uri="{FF2B5EF4-FFF2-40B4-BE49-F238E27FC236}">
                  <a16:creationId xmlns:a16="http://schemas.microsoft.com/office/drawing/2014/main" id="{A99C7C7A-A754-42C2-8DE6-20AA09AF6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1" y="1752"/>
              <a:ext cx="114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近似</a:t>
              </a:r>
            </a:p>
          </p:txBody>
        </p:sp>
        <p:graphicFrame>
          <p:nvGraphicFramePr>
            <p:cNvPr id="43" name="Object 25">
              <a:extLst>
                <a:ext uri="{FF2B5EF4-FFF2-40B4-BE49-F238E27FC236}">
                  <a16:creationId xmlns:a16="http://schemas.microsoft.com/office/drawing/2014/main" id="{DEA5D9E0-A992-4817-8B99-115B6C3B08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9" y="1752"/>
            <a:ext cx="1164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965160" imgH="228600" progId="Equation.3">
                    <p:embed/>
                  </p:oleObj>
                </mc:Choice>
                <mc:Fallback>
                  <p:oleObj name="公式" r:id="rId14" imgW="965160" imgH="228600" progId="Equation.3">
                    <p:embed/>
                    <p:pic>
                      <p:nvPicPr>
                        <p:cNvPr id="54" name="Object 25">
                          <a:extLst>
                            <a:ext uri="{FF2B5EF4-FFF2-40B4-BE49-F238E27FC236}">
                              <a16:creationId xmlns:a16="http://schemas.microsoft.com/office/drawing/2014/main" id="{8FC51CD0-C57F-4367-BB2D-2A6913E361C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1752"/>
                          <a:ext cx="1164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" name="Text Box 27">
            <a:extLst>
              <a:ext uri="{FF2B5EF4-FFF2-40B4-BE49-F238E27FC236}">
                <a16:creationId xmlns:a16="http://schemas.microsoft.com/office/drawing/2014/main" id="{C7320B20-30C5-497F-85AC-EB288548C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5527" y="2919615"/>
            <a:ext cx="1581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得</a:t>
            </a:r>
          </a:p>
        </p:txBody>
      </p:sp>
      <p:graphicFrame>
        <p:nvGraphicFramePr>
          <p:cNvPr id="46" name="Object 28">
            <a:extLst>
              <a:ext uri="{FF2B5EF4-FFF2-40B4-BE49-F238E27FC236}">
                <a16:creationId xmlns:a16="http://schemas.microsoft.com/office/drawing/2014/main" id="{8C7AD81C-8B23-4230-81B6-A7D027A594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701793"/>
              </p:ext>
            </p:extLst>
          </p:nvPr>
        </p:nvGraphicFramePr>
        <p:xfrm>
          <a:off x="2706888" y="3543494"/>
          <a:ext cx="35321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09400" imgH="228600" progId="Equation.DSMT4">
                  <p:embed/>
                </p:oleObj>
              </mc:Choice>
              <mc:Fallback>
                <p:oleObj name="Equation" r:id="rId16" imgW="1409400" imgH="228600" progId="Equation.DSMT4">
                  <p:embed/>
                  <p:pic>
                    <p:nvPicPr>
                      <p:cNvPr id="57" name="Object 28">
                        <a:extLst>
                          <a:ext uri="{FF2B5EF4-FFF2-40B4-BE49-F238E27FC236}">
                            <a16:creationId xmlns:a16="http://schemas.microsoft.com/office/drawing/2014/main" id="{AD56A8E8-036A-42E6-BF14-19E3011D89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888" y="3543494"/>
                        <a:ext cx="3532187" cy="615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34">
            <a:extLst>
              <a:ext uri="{FF2B5EF4-FFF2-40B4-BE49-F238E27FC236}">
                <a16:creationId xmlns:a16="http://schemas.microsoft.com/office/drawing/2014/main" id="{DD62137F-46CF-448D-A80B-09BA994CD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4528" y="2608198"/>
            <a:ext cx="1465464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zh-CN" altLang="en-US" sz="240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8" name="Group 35">
            <a:extLst>
              <a:ext uri="{FF2B5EF4-FFF2-40B4-BE49-F238E27FC236}">
                <a16:creationId xmlns:a16="http://schemas.microsoft.com/office/drawing/2014/main" id="{7341C445-E36B-4AFF-BC4D-7CE35C0E2A9B}"/>
              </a:ext>
            </a:extLst>
          </p:cNvPr>
          <p:cNvGrpSpPr>
            <a:grpSpLocks/>
          </p:cNvGrpSpPr>
          <p:nvPr/>
        </p:nvGrpSpPr>
        <p:grpSpPr bwMode="auto">
          <a:xfrm>
            <a:off x="4748400" y="1992850"/>
            <a:ext cx="1225550" cy="720725"/>
            <a:chOff x="3198" y="0"/>
            <a:chExt cx="816" cy="527"/>
          </a:xfrm>
        </p:grpSpPr>
        <p:sp>
          <p:nvSpPr>
            <p:cNvPr id="49" name="Line 36">
              <a:extLst>
                <a:ext uri="{FF2B5EF4-FFF2-40B4-BE49-F238E27FC236}">
                  <a16:creationId xmlns:a16="http://schemas.microsoft.com/office/drawing/2014/main" id="{599E951E-0D52-4371-A9AD-38BC28DF8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8" y="527"/>
              <a:ext cx="816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endParaRPr lang="zh-CN" altLang="en-US" sz="24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0" name="Line 37">
              <a:extLst>
                <a:ext uri="{FF2B5EF4-FFF2-40B4-BE49-F238E27FC236}">
                  <a16:creationId xmlns:a16="http://schemas.microsoft.com/office/drawing/2014/main" id="{228C7C38-66D5-4D3D-BBCA-E9286CB9B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8" y="0"/>
              <a:ext cx="0" cy="52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endParaRPr lang="zh-CN" altLang="en-US" sz="24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1" name="Line 38">
              <a:extLst>
                <a:ext uri="{FF2B5EF4-FFF2-40B4-BE49-F238E27FC236}">
                  <a16:creationId xmlns:a16="http://schemas.microsoft.com/office/drawing/2014/main" id="{BEDF87B5-D3E7-4D2F-A1D2-9D424E84C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8" y="0"/>
              <a:ext cx="816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endParaRPr lang="zh-CN" altLang="en-US" sz="24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2" name="Line 39">
              <a:extLst>
                <a:ext uri="{FF2B5EF4-FFF2-40B4-BE49-F238E27FC236}">
                  <a16:creationId xmlns:a16="http://schemas.microsoft.com/office/drawing/2014/main" id="{51D5904F-775F-4CF8-8AAE-D00034C49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4" y="0"/>
              <a:ext cx="0" cy="52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endParaRPr lang="zh-CN" altLang="en-US" sz="24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53" name="Object 45">
            <a:extLst>
              <a:ext uri="{FF2B5EF4-FFF2-40B4-BE49-F238E27FC236}">
                <a16:creationId xmlns:a16="http://schemas.microsoft.com/office/drawing/2014/main" id="{4F6CD836-C692-4B19-A9ED-61E420B6E9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0617"/>
              </p:ext>
            </p:extLst>
          </p:nvPr>
        </p:nvGraphicFramePr>
        <p:xfrm>
          <a:off x="6444208" y="1173030"/>
          <a:ext cx="2212975" cy="41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320480" imgH="228600" progId="Equation.DSMT4">
                  <p:embed/>
                </p:oleObj>
              </mc:Choice>
              <mc:Fallback>
                <p:oleObj name="Equation" r:id="rId18" imgW="1320480" imgH="228600" progId="Equation.DSMT4">
                  <p:embed/>
                  <p:pic>
                    <p:nvPicPr>
                      <p:cNvPr id="69" name="Object 45">
                        <a:extLst>
                          <a:ext uri="{FF2B5EF4-FFF2-40B4-BE49-F238E27FC236}">
                            <a16:creationId xmlns:a16="http://schemas.microsoft.com/office/drawing/2014/main" id="{43EC2A74-8E87-4846-AF4C-4E2F28D506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1173030"/>
                        <a:ext cx="2212975" cy="41264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6">
            <a:extLst>
              <a:ext uri="{FF2B5EF4-FFF2-40B4-BE49-F238E27FC236}">
                <a16:creationId xmlns:a16="http://schemas.microsoft.com/office/drawing/2014/main" id="{917D7D63-732F-4630-BF8F-7119E00A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28101"/>
              </p:ext>
            </p:extLst>
          </p:nvPr>
        </p:nvGraphicFramePr>
        <p:xfrm>
          <a:off x="6528111" y="563126"/>
          <a:ext cx="2028825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269720" imgH="393480" progId="Equation.DSMT4">
                  <p:embed/>
                </p:oleObj>
              </mc:Choice>
              <mc:Fallback>
                <p:oleObj name="Equation" r:id="rId20" imgW="1269720" imgH="393480" progId="Equation.DSMT4">
                  <p:embed/>
                  <p:pic>
                    <p:nvPicPr>
                      <p:cNvPr id="70" name="Object 46">
                        <a:extLst>
                          <a:ext uri="{FF2B5EF4-FFF2-40B4-BE49-F238E27FC236}">
                            <a16:creationId xmlns:a16="http://schemas.microsoft.com/office/drawing/2014/main" id="{F371E005-FBA3-45B2-87E5-EB0F5954C4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8111" y="563126"/>
                        <a:ext cx="2028825" cy="46166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29">
            <a:extLst>
              <a:ext uri="{FF2B5EF4-FFF2-40B4-BE49-F238E27FC236}">
                <a16:creationId xmlns:a16="http://schemas.microsoft.com/office/drawing/2014/main" id="{46736342-9AEE-4D77-B815-C2410226E9DD}"/>
              </a:ext>
            </a:extLst>
          </p:cNvPr>
          <p:cNvGrpSpPr>
            <a:grpSpLocks/>
          </p:cNvGrpSpPr>
          <p:nvPr/>
        </p:nvGrpSpPr>
        <p:grpSpPr bwMode="auto">
          <a:xfrm>
            <a:off x="226616" y="4340483"/>
            <a:ext cx="5603876" cy="481013"/>
            <a:chOff x="0" y="1752"/>
            <a:chExt cx="3530" cy="303"/>
          </a:xfrm>
        </p:grpSpPr>
        <p:sp>
          <p:nvSpPr>
            <p:cNvPr id="56" name="Text Box 30">
              <a:extLst>
                <a:ext uri="{FF2B5EF4-FFF2-40B4-BE49-F238E27FC236}">
                  <a16:creationId xmlns:a16="http://schemas.microsoft.com/office/drawing/2014/main" id="{E1106CD0-220A-45E6-9CCE-512159BB0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752"/>
              <a:ext cx="185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结合初值条件</a:t>
              </a:r>
            </a:p>
          </p:txBody>
        </p:sp>
        <p:graphicFrame>
          <p:nvGraphicFramePr>
            <p:cNvPr id="57" name="Object 31">
              <a:extLst>
                <a:ext uri="{FF2B5EF4-FFF2-40B4-BE49-F238E27FC236}">
                  <a16:creationId xmlns:a16="http://schemas.microsoft.com/office/drawing/2014/main" id="{C192B060-C3D6-4782-B9FC-EF90BD7481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0" y="1752"/>
            <a:ext cx="845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685800" imgH="228600" progId="Equation.DSMT4">
                    <p:embed/>
                  </p:oleObj>
                </mc:Choice>
                <mc:Fallback>
                  <p:oleObj name="Equation" r:id="rId22" imgW="685800" imgH="228600" progId="Equation.DSMT4">
                    <p:embed/>
                    <p:pic>
                      <p:nvPicPr>
                        <p:cNvPr id="74" name="Object 31">
                          <a:extLst>
                            <a:ext uri="{FF2B5EF4-FFF2-40B4-BE49-F238E27FC236}">
                              <a16:creationId xmlns:a16="http://schemas.microsoft.com/office/drawing/2014/main" id="{CCA11E59-81B0-44C4-AF36-229511A295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0" y="1752"/>
                          <a:ext cx="845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 Box 32">
              <a:extLst>
                <a:ext uri="{FF2B5EF4-FFF2-40B4-BE49-F238E27FC236}">
                  <a16:creationId xmlns:a16="http://schemas.microsoft.com/office/drawing/2014/main" id="{5A729FD6-633A-42A7-82A0-3BD31DE41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6" y="1764"/>
              <a:ext cx="15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即得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（</a:t>
              </a:r>
              <a:r>
                <a:rPr lang="en-US" altLang="zh-CN" sz="2400" dirty="0">
                  <a:solidFill>
                    <a:srgbClr val="0000FF"/>
                  </a:solidFill>
                  <a:latin typeface="+mn-ea"/>
                  <a:ea typeface="+mn-ea"/>
                </a:rPr>
                <a:t>9.1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）</a:t>
              </a:r>
              <a:r>
                <a:rPr lang="en-US" altLang="zh-CN" sz="2400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  <a:endParaRPr lang="zh-CN" altLang="en-US" sz="24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7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 animBg="1"/>
      <p:bldP spid="35" grpId="0" animBg="1"/>
      <p:bldP spid="36" grpId="0" animBg="1"/>
      <p:bldP spid="45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AF8D3AAA-88E0-438B-88E3-CBEDB3454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" y="239713"/>
            <a:ext cx="3506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(3)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数值积分法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B2309042-CD47-481B-82A8-F5F457515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753327"/>
            <a:ext cx="77048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将初值问题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                   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两端从</a:t>
            </a:r>
          </a:p>
        </p:txBody>
      </p:sp>
      <p:sp>
        <p:nvSpPr>
          <p:cNvPr id="74758" name="Text Box 6">
            <a:extLst>
              <a:ext uri="{FF2B5EF4-FFF2-40B4-BE49-F238E27FC236}">
                <a16:creationId xmlns:a16="http://schemas.microsoft.com/office/drawing/2014/main" id="{59EB8DAE-5709-4A49-B995-200AC8AE4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261" y="387794"/>
            <a:ext cx="539574" cy="83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     到</a:t>
            </a:r>
          </a:p>
        </p:txBody>
      </p:sp>
      <p:sp>
        <p:nvSpPr>
          <p:cNvPr id="74760" name="Text Box 8">
            <a:extLst>
              <a:ext uri="{FF2B5EF4-FFF2-40B4-BE49-F238E27FC236}">
                <a16:creationId xmlns:a16="http://schemas.microsoft.com/office/drawing/2014/main" id="{1936F8F6-63C6-4F37-B67E-5FEA6E6FF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907" y="754615"/>
            <a:ext cx="2748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积分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得</a:t>
            </a:r>
          </a:p>
        </p:txBody>
      </p:sp>
      <p:sp>
        <p:nvSpPr>
          <p:cNvPr id="74763" name="Text Box 11">
            <a:extLst>
              <a:ext uri="{FF2B5EF4-FFF2-40B4-BE49-F238E27FC236}">
                <a16:creationId xmlns:a16="http://schemas.microsoft.com/office/drawing/2014/main" id="{13564832-DB81-4320-B39E-DC652DDC0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2113882"/>
            <a:ext cx="83529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假设数值积分采用</a:t>
            </a:r>
            <a:r>
              <a:rPr lang="zh-CN" altLang="en-US" sz="240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左矩形公式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能否采用其他求积公式？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即</a:t>
            </a:r>
          </a:p>
        </p:txBody>
      </p:sp>
      <p:sp>
        <p:nvSpPr>
          <p:cNvPr id="74765" name="Text Box 13">
            <a:extLst>
              <a:ext uri="{FF2B5EF4-FFF2-40B4-BE49-F238E27FC236}">
                <a16:creationId xmlns:a16="http://schemas.microsoft.com/office/drawing/2014/main" id="{D0DA5B54-2EEE-416E-BF7F-521B6C88A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4338603"/>
            <a:ext cx="53163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由初始条件亦可得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(9.1)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的欧拉公式。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4803" name="Text Box 51">
            <a:extLst>
              <a:ext uri="{FF2B5EF4-FFF2-40B4-BE49-F238E27FC236}">
                <a16:creationId xmlns:a16="http://schemas.microsoft.com/office/drawing/2014/main" id="{4BC70F4A-99BC-4739-AC3F-FD1CB63C7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38310"/>
            <a:ext cx="6480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用            近似                     得        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D83CD2-6F39-EC4E-ACB9-C7C8C42E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940" y="876753"/>
            <a:ext cx="292100" cy="279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172EB2-6C2E-D94D-B8FF-C5B97136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052" y="869034"/>
            <a:ext cx="533400" cy="292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035BFD-A1E0-A74D-A86A-59EEE8B9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793" y="1281908"/>
            <a:ext cx="4343400" cy="71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6B9C3E-FBD4-2E41-9E15-26B336AD5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793" y="2560097"/>
            <a:ext cx="4051300" cy="736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2D3673-7139-4C4F-841E-72AD0F0FD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961" y="3896529"/>
            <a:ext cx="2945926" cy="3965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7EAA5B-3CD5-B346-89F2-E8C644862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56" y="3475174"/>
            <a:ext cx="927100" cy="292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3B23AF-C989-6E4E-A92B-AD51267B9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328" y="3406809"/>
            <a:ext cx="1625600" cy="368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A0423B-8D7E-D145-B64A-D199A1BBA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5587" y="813600"/>
            <a:ext cx="1630309" cy="3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9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  <p:bldP spid="74758" grpId="0"/>
      <p:bldP spid="74760" grpId="0"/>
      <p:bldP spid="74763" grpId="0"/>
      <p:bldP spid="74765" grpId="0"/>
      <p:bldP spid="748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B43C9FB-C38B-4EDF-A02E-14613AB51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7" y="763073"/>
            <a:ext cx="5390479" cy="3558001"/>
          </a:xfrm>
          <a:prstGeom prst="rect">
            <a:avLst/>
          </a:prstGeom>
        </p:spPr>
      </p:pic>
      <p:sp>
        <p:nvSpPr>
          <p:cNvPr id="48" name="Rectangle 345">
            <a:extLst>
              <a:ext uri="{FF2B5EF4-FFF2-40B4-BE49-F238E27FC236}">
                <a16:creationId xmlns:a16="http://schemas.microsoft.com/office/drawing/2014/main" id="{55278D5A-2837-4B0B-8D9C-F6EAC2167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2852936"/>
            <a:ext cx="1826580" cy="970909"/>
          </a:xfrm>
          <a:prstGeom prst="rect">
            <a:avLst/>
          </a:prstGeom>
          <a:solidFill>
            <a:srgbClr val="00FF00">
              <a:alpha val="50000"/>
            </a:srgbClr>
          </a:solidFill>
          <a:ln w="3175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Euler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方法</a:t>
            </a:r>
            <a:endParaRPr lang="en-US" altLang="zh-CN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又称</a:t>
            </a:r>
            <a:r>
              <a:rPr lang="zh-CN" altLang="en-US" sz="2400" b="1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折线法</a:t>
            </a:r>
            <a:endParaRPr lang="zh-CN" altLang="en-US" sz="2400" dirty="0">
              <a:solidFill>
                <a:srgbClr val="C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Rectangle 346">
            <a:extLst>
              <a:ext uri="{FF2B5EF4-FFF2-40B4-BE49-F238E27FC236}">
                <a16:creationId xmlns:a16="http://schemas.microsoft.com/office/drawing/2014/main" id="{DB8991C3-97D6-4321-B57A-AD8327DA4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00" y="5492090"/>
            <a:ext cx="7404241" cy="431848"/>
          </a:xfrm>
          <a:prstGeom prst="rect">
            <a:avLst/>
          </a:prstGeom>
          <a:solidFill>
            <a:srgbClr val="00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Euler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方法的几何意义：用一条折线近似代替积分曲线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561F7DC-E113-498B-853D-EA4C13F150E0}"/>
              </a:ext>
            </a:extLst>
          </p:cNvPr>
          <p:cNvSpPr txBox="1"/>
          <p:nvPr/>
        </p:nvSpPr>
        <p:spPr>
          <a:xfrm>
            <a:off x="2231740" y="178298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9.2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Euler</a:t>
            </a:r>
            <a:r>
              <a:rPr lang="zh-CN" altLang="en-US" sz="32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方法的几何意义</a:t>
            </a:r>
            <a:endParaRPr lang="en-US" altLang="zh-CN" sz="32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1" name="Rectangle 391">
            <a:extLst>
              <a:ext uri="{FF2B5EF4-FFF2-40B4-BE49-F238E27FC236}">
                <a16:creationId xmlns:a16="http://schemas.microsoft.com/office/drawing/2014/main" id="{26A9B41A-DE30-4A76-8CFD-AC889CA9B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6021288"/>
            <a:ext cx="42242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Euler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方法的缺陷：误差比较大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FB5BA4D-54B8-4760-ABE3-A1B867550F61}"/>
              </a:ext>
            </a:extLst>
          </p:cNvPr>
          <p:cNvSpPr txBox="1"/>
          <p:nvPr/>
        </p:nvSpPr>
        <p:spPr>
          <a:xfrm>
            <a:off x="123458" y="4638133"/>
            <a:ext cx="889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并不在所要的解曲线上，这里计算的是近似值；用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点的坐标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，通过计算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点的斜率，来得到下一个竖直位移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hf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，找到</a:t>
            </a:r>
            <a:r>
              <a:rPr lang="en-US" altLang="zh-CN" sz="20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</a:t>
            </a:r>
            <a:endParaRPr lang="zh-CN" altLang="en-US" sz="20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50FC3C8-9A43-4933-9A79-9C5D25CD69C3}"/>
              </a:ext>
            </a:extLst>
          </p:cNvPr>
          <p:cNvCxnSpPr>
            <a:cxnSpLocks/>
          </p:cNvCxnSpPr>
          <p:nvPr/>
        </p:nvCxnSpPr>
        <p:spPr>
          <a:xfrm flipV="1">
            <a:off x="1259632" y="3162064"/>
            <a:ext cx="1169864" cy="16069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1A32AF7-2D35-6B4D-A730-0C095F6D2FCB}"/>
              </a:ext>
            </a:extLst>
          </p:cNvPr>
          <p:cNvSpPr txBox="1"/>
          <p:nvPr/>
        </p:nvSpPr>
        <p:spPr>
          <a:xfrm>
            <a:off x="683568" y="18448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1" lang="zh-CN" altLang="en-US" i="1" baseline="-250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74587D-9E3B-4645-BBCA-51AE124AA1D4}"/>
              </a:ext>
            </a:extLst>
          </p:cNvPr>
          <p:cNvSpPr txBox="1"/>
          <p:nvPr/>
        </p:nvSpPr>
        <p:spPr>
          <a:xfrm>
            <a:off x="3856" y="2311506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b="0" dirty="0">
                <a:solidFill>
                  <a:srgbClr val="0000FF"/>
                </a:solidFill>
                <a:latin typeface="+mn-ea"/>
                <a:ea typeface="+mn-ea"/>
              </a:rPr>
              <a:t>斜率为</a:t>
            </a:r>
            <a:r>
              <a:rPr kumimoji="1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1600" b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1600" b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1"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50ECDFF-A0E1-3742-AF46-F201F726BF0B}"/>
              </a:ext>
            </a:extLst>
          </p:cNvPr>
          <p:cNvCxnSpPr>
            <a:cxnSpLocks/>
          </p:cNvCxnSpPr>
          <p:nvPr/>
        </p:nvCxnSpPr>
        <p:spPr>
          <a:xfrm>
            <a:off x="2483768" y="2029490"/>
            <a:ext cx="0" cy="2096594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69CB95F-7F4D-5343-AFF9-5D2D83306C62}"/>
              </a:ext>
            </a:extLst>
          </p:cNvPr>
          <p:cNvSpPr txBox="1"/>
          <p:nvPr/>
        </p:nvSpPr>
        <p:spPr>
          <a:xfrm>
            <a:off x="2429496" y="302246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1" lang="zh-CN" altLang="en-US" i="1" baseline="-250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4D1B2AA-F732-7940-9A8C-A44540061AD1}"/>
              </a:ext>
            </a:extLst>
          </p:cNvPr>
          <p:cNvCxnSpPr>
            <a:cxnSpLocks/>
          </p:cNvCxnSpPr>
          <p:nvPr/>
        </p:nvCxnSpPr>
        <p:spPr>
          <a:xfrm>
            <a:off x="3969308" y="1870705"/>
            <a:ext cx="0" cy="2096594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117FEB4-E401-4C4F-A065-201DDDFF1DBE}"/>
              </a:ext>
            </a:extLst>
          </p:cNvPr>
          <p:cNvSpPr txBox="1"/>
          <p:nvPr/>
        </p:nvSpPr>
        <p:spPr>
          <a:xfrm>
            <a:off x="3963550" y="258149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1" lang="zh-CN" altLang="en-US" i="1" baseline="-250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0DED95-66E8-7243-BC85-DBA245533D8F}"/>
              </a:ext>
            </a:extLst>
          </p:cNvPr>
          <p:cNvSpPr txBox="1"/>
          <p:nvPr/>
        </p:nvSpPr>
        <p:spPr>
          <a:xfrm>
            <a:off x="5533172" y="147549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1" lang="zh-CN" altLang="en-US" i="1" baseline="-250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04924F86-4C93-8E40-82F3-BDC762DCAB0D}"/>
              </a:ext>
            </a:extLst>
          </p:cNvPr>
          <p:cNvCxnSpPr>
            <a:cxnSpLocks/>
          </p:cNvCxnSpPr>
          <p:nvPr/>
        </p:nvCxnSpPr>
        <p:spPr>
          <a:xfrm flipH="1">
            <a:off x="5436096" y="1240482"/>
            <a:ext cx="4235" cy="2885602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F37FE74-F779-9F46-948D-4EDC05707136}"/>
              </a:ext>
            </a:extLst>
          </p:cNvPr>
          <p:cNvSpPr txBox="1"/>
          <p:nvPr/>
        </p:nvSpPr>
        <p:spPr>
          <a:xfrm>
            <a:off x="2656479" y="2992787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b="0" dirty="0">
                <a:solidFill>
                  <a:srgbClr val="0000FF"/>
                </a:solidFill>
                <a:latin typeface="+mn-ea"/>
                <a:ea typeface="+mn-ea"/>
              </a:rPr>
              <a:t>斜率为</a:t>
            </a:r>
            <a:r>
              <a:rPr kumimoji="1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1600" b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1600" b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1"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C10861-C86E-2347-A651-80FAED3986EA}"/>
              </a:ext>
            </a:extLst>
          </p:cNvPr>
          <p:cNvSpPr txBox="1"/>
          <p:nvPr/>
        </p:nvSpPr>
        <p:spPr>
          <a:xfrm>
            <a:off x="4106311" y="2463975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b="0" dirty="0">
                <a:solidFill>
                  <a:srgbClr val="0000FF"/>
                </a:solidFill>
                <a:latin typeface="+mn-ea"/>
                <a:ea typeface="+mn-ea"/>
              </a:rPr>
              <a:t>斜率为</a:t>
            </a:r>
            <a:r>
              <a:rPr kumimoji="1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1600" b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1600" b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1"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4C1A1A-2CB0-484C-A583-374B5410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28" y="808682"/>
            <a:ext cx="2146300" cy="86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6ADD96-AFEE-6A1E-873B-6CFB9FB11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28" y="1938412"/>
            <a:ext cx="2692400" cy="698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4C948B-2BB7-1F92-A98A-C68D320304B0}"/>
              </a:ext>
            </a:extLst>
          </p:cNvPr>
          <p:cNvSpPr txBox="1"/>
          <p:nvPr/>
        </p:nvSpPr>
        <p:spPr>
          <a:xfrm>
            <a:off x="8063452" y="10006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C00000"/>
                </a:solidFill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初值问题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65B468-8A4D-BEF4-D9B5-9BD4FF19D567}"/>
              </a:ext>
            </a:extLst>
          </p:cNvPr>
          <p:cNvSpPr txBox="1"/>
          <p:nvPr/>
        </p:nvSpPr>
        <p:spPr>
          <a:xfrm>
            <a:off x="8072516" y="19810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C00000"/>
                </a:solidFill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欧拉公式</a:t>
            </a:r>
          </a:p>
        </p:txBody>
      </p:sp>
    </p:spTree>
    <p:extLst>
      <p:ext uri="{BB962C8B-B14F-4D97-AF65-F5344CB8AC3E}">
        <p14:creationId xmlns:p14="http://schemas.microsoft.com/office/powerpoint/2010/main" val="20939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DC78E3F3-3AE5-4843-B7BD-776484E8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259629"/>
            <a:ext cx="6019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Euler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公式的步长与截断误差</a:t>
            </a:r>
          </a:p>
        </p:txBody>
      </p:sp>
      <p:grpSp>
        <p:nvGrpSpPr>
          <p:cNvPr id="95248" name="Group 16">
            <a:extLst>
              <a:ext uri="{FF2B5EF4-FFF2-40B4-BE49-F238E27FC236}">
                <a16:creationId xmlns:a16="http://schemas.microsoft.com/office/drawing/2014/main" id="{1EBE624B-AA45-4574-B17E-B03F7CC0CBD9}"/>
              </a:ext>
            </a:extLst>
          </p:cNvPr>
          <p:cNvGrpSpPr>
            <a:grpSpLocks/>
          </p:cNvGrpSpPr>
          <p:nvPr/>
        </p:nvGrpSpPr>
        <p:grpSpPr bwMode="auto">
          <a:xfrm>
            <a:off x="34616" y="806347"/>
            <a:ext cx="8610600" cy="1381065"/>
            <a:chOff x="125" y="1822"/>
            <a:chExt cx="5184" cy="836"/>
          </a:xfrm>
        </p:grpSpPr>
        <p:sp>
          <p:nvSpPr>
            <p:cNvPr id="95249" name="Text Box 17">
              <a:extLst>
                <a:ext uri="{FF2B5EF4-FFF2-40B4-BE49-F238E27FC236}">
                  <a16:creationId xmlns:a16="http://schemas.microsoft.com/office/drawing/2014/main" id="{9DE7BA1A-CEA3-4528-BA0A-81E615961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" y="1822"/>
              <a:ext cx="5184" cy="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　　　   设</a:t>
              </a:r>
              <a:r>
                <a:rPr lang="zh-CN" altLang="en-US" sz="2400" i="1" dirty="0">
                  <a:solidFill>
                    <a:schemeClr val="tx1"/>
                  </a:solidFill>
                </a:rPr>
                <a:t>             </a:t>
              </a:r>
              <a:r>
                <a:rPr lang="zh-CN" altLang="en-US" sz="2400" dirty="0">
                  <a:solidFill>
                    <a:schemeClr val="tx1"/>
                  </a:solidFill>
                </a:rPr>
                <a:t>是初值问题的唯一解</a:t>
              </a:r>
              <a:r>
                <a:rPr lang="en-US" altLang="zh-CN" sz="2400" dirty="0">
                  <a:solidFill>
                    <a:schemeClr val="tx1"/>
                  </a:solidFill>
                </a:rPr>
                <a:t>(</a:t>
              </a:r>
              <a:r>
                <a:rPr lang="zh-CN" altLang="en-US" sz="2400" dirty="0">
                  <a:solidFill>
                    <a:schemeClr val="tx1"/>
                  </a:solidFill>
                </a:rPr>
                <a:t>准确解</a:t>
              </a:r>
              <a:r>
                <a:rPr lang="en-US" altLang="zh-CN" sz="2400" dirty="0">
                  <a:solidFill>
                    <a:schemeClr val="tx1"/>
                  </a:solidFill>
                </a:rPr>
                <a:t>)</a:t>
              </a:r>
              <a:r>
                <a:rPr lang="zh-CN" altLang="en-US" sz="2400" dirty="0">
                  <a:solidFill>
                    <a:schemeClr val="tx1"/>
                  </a:solidFill>
                </a:rPr>
                <a:t>，</a:t>
              </a:r>
              <a:r>
                <a:rPr lang="en-US" altLang="zh-CN" sz="2400" dirty="0">
                  <a:solidFill>
                    <a:schemeClr val="tx1"/>
                  </a:solidFill>
                </a:rPr>
                <a:t>     </a:t>
              </a:r>
              <a:r>
                <a:rPr lang="zh-CN" altLang="en-US" sz="2400" dirty="0">
                  <a:solidFill>
                    <a:schemeClr val="tx1"/>
                  </a:solidFill>
                </a:rPr>
                <a:t>      </a:t>
              </a:r>
              <a:r>
                <a:rPr lang="en-US" altLang="zh-CN" sz="2400" dirty="0">
                  <a:solidFill>
                    <a:schemeClr val="tx1"/>
                  </a:solidFill>
                </a:rPr>
                <a:t>   </a:t>
              </a:r>
              <a:r>
                <a:rPr lang="zh-CN" altLang="en-US" sz="2400" dirty="0">
                  <a:solidFill>
                    <a:schemeClr val="tx1"/>
                  </a:solidFill>
                </a:rPr>
                <a:t>是离散近似解集。</a:t>
              </a:r>
              <a:endParaRPr lang="en-US" altLang="zh-CN" sz="2400" dirty="0">
                <a:solidFill>
                  <a:schemeClr val="tx1"/>
                </a:solidFill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95250" name="AutoShape 18" descr="水滴">
              <a:extLst>
                <a:ext uri="{FF2B5EF4-FFF2-40B4-BE49-F238E27FC236}">
                  <a16:creationId xmlns:a16="http://schemas.microsoft.com/office/drawing/2014/main" id="{A4A8E73C-A09B-41DC-A756-EB602629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" y="1852"/>
              <a:ext cx="720" cy="24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2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/>
              <a:r>
                <a:rPr kumimoji="0" lang="zh-CN" altLang="en-US" sz="2400" dirty="0">
                  <a:solidFill>
                    <a:srgbClr val="0000FF"/>
                  </a:solidFill>
                </a:rPr>
                <a:t>定义</a:t>
              </a:r>
              <a:r>
                <a:rPr kumimoji="0" lang="en-US" altLang="zh-CN" sz="2400" dirty="0">
                  <a:solidFill>
                    <a:srgbClr val="0000FF"/>
                  </a:solidFill>
                </a:rPr>
                <a:t>9.1</a:t>
              </a:r>
              <a:r>
                <a:rPr kumimoji="0" lang="en-US" altLang="zh-CN" sz="2400" dirty="0">
                  <a:solidFill>
                    <a:schemeClr val="tx1"/>
                  </a:solidFill>
                </a:rPr>
                <a:t>:  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B75C3B1A-D746-4A02-9A66-8C59ABC79B25}"/>
              </a:ext>
            </a:extLst>
          </p:cNvPr>
          <p:cNvSpPr/>
          <p:nvPr/>
        </p:nvSpPr>
        <p:spPr>
          <a:xfrm>
            <a:off x="2126404" y="126604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迭代格式：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6EA4B5-DD17-4333-B273-9C1CC35D724A}"/>
              </a:ext>
            </a:extLst>
          </p:cNvPr>
          <p:cNvSpPr txBox="1"/>
          <p:nvPr/>
        </p:nvSpPr>
        <p:spPr>
          <a:xfrm>
            <a:off x="6776128" y="1687945"/>
            <a:ext cx="179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单步，显式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4A404C-A1D7-9B4A-ADA6-9372B240E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84" y="862989"/>
            <a:ext cx="12573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DEFDD9-5D19-C448-A404-6601A06B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681" y="1812027"/>
            <a:ext cx="5067300" cy="317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A633F1-C228-A04A-BBFF-8B122174B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892" y="921298"/>
            <a:ext cx="1104900" cy="3048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5C737F1-C05C-DD4A-A963-148370513AA0}"/>
              </a:ext>
            </a:extLst>
          </p:cNvPr>
          <p:cNvGrpSpPr/>
          <p:nvPr/>
        </p:nvGrpSpPr>
        <p:grpSpPr>
          <a:xfrm>
            <a:off x="204038" y="2146903"/>
            <a:ext cx="8425904" cy="1786153"/>
            <a:chOff x="204038" y="2146903"/>
            <a:chExt cx="8425904" cy="178615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F06837-524C-7F4B-A1F9-A2B7C2A6EF26}"/>
                </a:ext>
              </a:extLst>
            </p:cNvPr>
            <p:cNvSpPr/>
            <p:nvPr/>
          </p:nvSpPr>
          <p:spPr>
            <a:xfrm>
              <a:off x="219312" y="2146903"/>
              <a:ext cx="6840760" cy="5745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在</a:t>
              </a:r>
              <a:r>
                <a:rPr lang="en-US" altLang="zh-CN" sz="24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i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zh-CN" altLang="en-US" sz="2400" dirty="0">
                  <a:solidFill>
                    <a:schemeClr val="tx1"/>
                  </a:solidFill>
                </a:rPr>
                <a:t>处的</a:t>
              </a:r>
              <a:r>
                <a:rPr lang="zh-CN" altLang="en-US" sz="2400" dirty="0">
                  <a:solidFill>
                    <a:srgbClr val="0000FF"/>
                  </a:solidFill>
                  <a:latin typeface="Heiti SC Medium" pitchFamily="2" charset="-128"/>
                  <a:ea typeface="Heiti SC Medium" pitchFamily="2" charset="-128"/>
                </a:rPr>
                <a:t>全局离散误差</a:t>
              </a:r>
              <a:r>
                <a:rPr lang="en-US" altLang="zh-CN" sz="2400" dirty="0">
                  <a:solidFill>
                    <a:srgbClr val="0000FF"/>
                  </a:solidFill>
                  <a:latin typeface="Heiti SC Medium" pitchFamily="2" charset="-128"/>
                  <a:ea typeface="Heiti SC Medium" pitchFamily="2" charset="-128"/>
                </a:rPr>
                <a:t>(</a:t>
              </a:r>
              <a:r>
                <a:rPr lang="zh-CN" altLang="en-US" sz="2400" dirty="0">
                  <a:solidFill>
                    <a:srgbClr val="0000FF"/>
                  </a:solidFill>
                  <a:latin typeface="Heiti SC Medium" pitchFamily="2" charset="-128"/>
                  <a:ea typeface="Heiti SC Medium" pitchFamily="2" charset="-128"/>
                </a:rPr>
                <a:t>整体截断误差</a:t>
              </a:r>
              <a:r>
                <a:rPr lang="en-US" altLang="zh-CN" sz="2400" dirty="0">
                  <a:solidFill>
                    <a:srgbClr val="0000FF"/>
                  </a:solidFill>
                  <a:latin typeface="Heiti SC Medium" pitchFamily="2" charset="-128"/>
                  <a:ea typeface="Heiti SC Medium" pitchFamily="2" charset="-128"/>
                </a:rPr>
                <a:t>)</a:t>
              </a:r>
              <a:r>
                <a:rPr lang="en-US" altLang="zh-CN" sz="24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400" i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zh-CN" altLang="en-US" sz="2400" dirty="0">
                  <a:solidFill>
                    <a:schemeClr val="tx1"/>
                  </a:solidFill>
                </a:rPr>
                <a:t>定义为：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BF2B405-6217-234C-A43B-F00F0CF88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5882" y="2752943"/>
              <a:ext cx="4638836" cy="35142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4DE75AD-6F05-7248-95B7-2FF03F041104}"/>
                </a:ext>
              </a:extLst>
            </p:cNvPr>
            <p:cNvSpPr/>
            <p:nvPr/>
          </p:nvSpPr>
          <p:spPr>
            <a:xfrm>
              <a:off x="204038" y="3173874"/>
              <a:ext cx="8425904" cy="7591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>
                <a:lnSpc>
                  <a:spcPts val="258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它是准确解与离散方法得到近似解之间的差，与这步及以前各步</a:t>
              </a:r>
              <a:r>
                <a:rPr lang="en-US" altLang="zh-CN" sz="2400" dirty="0">
                  <a:solidFill>
                    <a:schemeClr val="tx1"/>
                  </a:solidFill>
                </a:rPr>
                <a:t>(</a:t>
              </a: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CN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…</a:t>
              </a:r>
              <a:r>
                <a:rPr lang="en-US" altLang="zh-CN" sz="2400" dirty="0">
                  <a:solidFill>
                    <a:schemeClr val="tx1"/>
                  </a:solidFill>
                </a:rPr>
                <a:t>) </a:t>
              </a:r>
              <a:r>
                <a:rPr lang="zh-CN" altLang="en-US" sz="2400" dirty="0">
                  <a:solidFill>
                    <a:schemeClr val="tx1"/>
                  </a:solidFill>
                </a:rPr>
                <a:t>的计算都有关，分析和估计较为复杂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9A1AA154-92F7-6249-AD8C-BFCAEFF75908}"/>
              </a:ext>
            </a:extLst>
          </p:cNvPr>
          <p:cNvSpPr/>
          <p:nvPr/>
        </p:nvSpPr>
        <p:spPr>
          <a:xfrm>
            <a:off x="219312" y="4300354"/>
            <a:ext cx="8425904" cy="7848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ts val="268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假定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</a:rPr>
              <a:t>处的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</a:rPr>
              <a:t>没有误差，是准确的，即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</a:rPr>
              <a:t>，在此前提下估计从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</a:rPr>
              <a:t>到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k+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这一步的</a:t>
            </a:r>
            <a:r>
              <a:rPr lang="zh-CN" altLang="en-US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局部离散误差</a:t>
            </a:r>
            <a:r>
              <a:rPr lang="en-US" altLang="zh-CN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局部截断误差</a:t>
            </a:r>
            <a:r>
              <a:rPr lang="en-US" altLang="zh-CN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)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DEA44D-EF5B-4444-A3CB-2C7BA0EFB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4" y="5487392"/>
            <a:ext cx="5803900" cy="381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2DD6739-27D7-F641-9825-FBB62935B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640" y="5157192"/>
            <a:ext cx="2540000" cy="330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1D5CC6-B2F0-F27B-BBF0-636ABA7F169D}"/>
              </a:ext>
            </a:extLst>
          </p:cNvPr>
          <p:cNvSpPr txBox="1"/>
          <p:nvPr/>
        </p:nvSpPr>
        <p:spPr>
          <a:xfrm>
            <a:off x="1391080" y="1562261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网格</a:t>
            </a:r>
            <a:endParaRPr kumimoji="1" lang="zh-CN" altLang="en-US" sz="240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87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DC78E3F3-3AE5-4843-B7BD-776484E8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361114"/>
            <a:ext cx="601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latin typeface="+mn-ea"/>
                <a:ea typeface="+mn-ea"/>
              </a:rPr>
              <a:t>精度</a:t>
            </a:r>
          </a:p>
        </p:txBody>
      </p:sp>
      <p:grpSp>
        <p:nvGrpSpPr>
          <p:cNvPr id="95251" name="Group 19">
            <a:extLst>
              <a:ext uri="{FF2B5EF4-FFF2-40B4-BE49-F238E27FC236}">
                <a16:creationId xmlns:a16="http://schemas.microsoft.com/office/drawing/2014/main" id="{3052D1B8-1667-4638-ACD4-307916E72FC7}"/>
              </a:ext>
            </a:extLst>
          </p:cNvPr>
          <p:cNvGrpSpPr>
            <a:grpSpLocks/>
          </p:cNvGrpSpPr>
          <p:nvPr/>
        </p:nvGrpSpPr>
        <p:grpSpPr bwMode="auto">
          <a:xfrm>
            <a:off x="138112" y="1155801"/>
            <a:ext cx="8705850" cy="968375"/>
            <a:chOff x="272" y="2688"/>
            <a:chExt cx="5484" cy="610"/>
          </a:xfrm>
        </p:grpSpPr>
        <p:sp>
          <p:nvSpPr>
            <p:cNvPr id="95252" name="Text Box 20">
              <a:extLst>
                <a:ext uri="{FF2B5EF4-FFF2-40B4-BE49-F238E27FC236}">
                  <a16:creationId xmlns:a16="http://schemas.microsoft.com/office/drawing/2014/main" id="{998F4928-ABF6-4847-91AF-6194B951A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" y="2688"/>
              <a:ext cx="5484" cy="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/>
                  </a:solidFill>
                </a:rPr>
                <a:t>　　　     若某种微分方程数值解公式的</a:t>
              </a:r>
              <a:r>
                <a:rPr lang="zh-CN" altLang="en-US" sz="2400" dirty="0">
                  <a:solidFill>
                    <a:srgbClr val="0000FF"/>
                  </a:solidFill>
                </a:rPr>
                <a:t>局部截断误差</a:t>
              </a:r>
              <a:r>
                <a:rPr lang="zh-CN" altLang="en-US" sz="2400" dirty="0">
                  <a:solidFill>
                    <a:schemeClr val="tx1"/>
                  </a:solidFill>
                </a:rPr>
                <a:t>为</a:t>
              </a:r>
              <a:r>
                <a:rPr lang="en-US" altLang="zh-CN" sz="2400" i="1" dirty="0">
                  <a:solidFill>
                    <a:schemeClr val="tx1"/>
                  </a:solidFill>
                </a:rPr>
                <a:t>O</a:t>
              </a:r>
              <a:r>
                <a:rPr lang="en-US" altLang="zh-CN" sz="2400" dirty="0">
                  <a:solidFill>
                    <a:schemeClr val="tx1"/>
                  </a:solidFill>
                </a:rPr>
                <a:t>(</a:t>
              </a:r>
              <a:r>
                <a:rPr lang="en-US" altLang="zh-CN" sz="2400" i="1" dirty="0">
                  <a:solidFill>
                    <a:schemeClr val="tx1"/>
                  </a:solidFill>
                </a:rPr>
                <a:t>h</a:t>
              </a:r>
              <a:r>
                <a:rPr lang="en-US" altLang="zh-CN" sz="2400" i="1" baseline="30000" dirty="0">
                  <a:solidFill>
                    <a:schemeClr val="tx1"/>
                  </a:solidFill>
                </a:rPr>
                <a:t>p</a:t>
              </a:r>
              <a:r>
                <a:rPr lang="en-US" altLang="zh-CN" sz="2400" baseline="30000" dirty="0">
                  <a:solidFill>
                    <a:schemeClr val="tx1"/>
                  </a:solidFill>
                </a:rPr>
                <a:t>+1</a:t>
              </a:r>
              <a:r>
                <a:rPr lang="en-US" altLang="zh-CN" sz="2400" dirty="0">
                  <a:solidFill>
                    <a:schemeClr val="tx1"/>
                  </a:solidFill>
                </a:rPr>
                <a:t>)</a:t>
              </a:r>
              <a:r>
                <a:rPr lang="zh-CN" altLang="en-US" sz="2400" dirty="0">
                  <a:solidFill>
                    <a:schemeClr val="tx1"/>
                  </a:solidFill>
                </a:rPr>
                <a:t>，则称该算法有</a:t>
              </a:r>
              <a:r>
                <a:rPr lang="en-US" altLang="zh-CN" sz="2400" i="1" dirty="0">
                  <a:solidFill>
                    <a:srgbClr val="FF0000"/>
                  </a:solidFill>
                </a:rPr>
                <a:t>p</a:t>
              </a:r>
              <a:r>
                <a:rPr lang="zh-CN" altLang="en-US" sz="2400" dirty="0">
                  <a:solidFill>
                    <a:srgbClr val="FF0000"/>
                  </a:solidFill>
                </a:rPr>
                <a:t>阶精度</a:t>
              </a:r>
              <a:r>
                <a:rPr lang="zh-CN" altLang="en-US" sz="2400" dirty="0">
                  <a:solidFill>
                    <a:schemeClr val="tx1"/>
                  </a:solidFill>
                </a:rPr>
                <a:t>。</a:t>
              </a:r>
              <a:r>
                <a:rPr lang="en-US" altLang="zh-CN" sz="2400" dirty="0">
                  <a:solidFill>
                    <a:srgbClr val="00B0F0"/>
                  </a:solidFill>
                </a:rPr>
                <a:t>(</a:t>
              </a:r>
              <a:r>
                <a:rPr lang="zh-CN" altLang="en-US" sz="2400" dirty="0">
                  <a:solidFill>
                    <a:srgbClr val="00B0F0"/>
                  </a:solidFill>
                </a:rPr>
                <a:t>什么叫精度？</a:t>
              </a:r>
              <a:r>
                <a:rPr lang="en-US" altLang="zh-CN" sz="2400" dirty="0">
                  <a:solidFill>
                    <a:srgbClr val="00B0F0"/>
                  </a:solidFill>
                </a:rPr>
                <a:t>)</a:t>
              </a:r>
              <a:endParaRPr lang="zh-CN" alt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95253" name="AutoShape 21" descr="水滴">
              <a:extLst>
                <a:ext uri="{FF2B5EF4-FFF2-40B4-BE49-F238E27FC236}">
                  <a16:creationId xmlns:a16="http://schemas.microsoft.com/office/drawing/2014/main" id="{AD92D714-EAB9-4379-8A6B-9311723F0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736"/>
              <a:ext cx="864" cy="21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2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/>
              <a:r>
                <a:rPr kumimoji="0" lang="zh-CN" altLang="en-US" sz="2400" dirty="0">
                  <a:solidFill>
                    <a:schemeClr val="tx1"/>
                  </a:solidFill>
                </a:rPr>
                <a:t>定义</a:t>
              </a:r>
              <a:r>
                <a:rPr kumimoji="0" lang="en-US" altLang="zh-CN" sz="2400" dirty="0">
                  <a:solidFill>
                    <a:schemeClr val="tx1"/>
                  </a:solidFill>
                </a:rPr>
                <a:t>9.2:</a:t>
              </a:r>
            </a:p>
          </p:txBody>
        </p:sp>
      </p:grpSp>
      <p:sp>
        <p:nvSpPr>
          <p:cNvPr id="95254" name="Text Box 22">
            <a:extLst>
              <a:ext uri="{FF2B5EF4-FFF2-40B4-BE49-F238E27FC236}">
                <a16:creationId xmlns:a16="http://schemas.microsoft.com/office/drawing/2014/main" id="{69AF6BD0-7261-471E-9CB8-20A409CA7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12" y="2420888"/>
            <a:ext cx="472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tx1"/>
                </a:solidFill>
                <a:sym typeface="Wingdings" panose="05000000000000000000" pitchFamily="2" charset="2"/>
              </a:rPr>
              <a:t></a:t>
            </a:r>
            <a:r>
              <a:rPr lang="en-US" altLang="zh-CN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欧拉法的局部截断误差：</a:t>
            </a:r>
          </a:p>
        </p:txBody>
      </p:sp>
      <p:graphicFrame>
        <p:nvGraphicFramePr>
          <p:cNvPr id="95255" name="Object 23">
            <a:extLst>
              <a:ext uri="{FF2B5EF4-FFF2-40B4-BE49-F238E27FC236}">
                <a16:creationId xmlns:a16="http://schemas.microsoft.com/office/drawing/2014/main" id="{EF7034F3-176B-40DF-BE59-5AEAE28C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551910"/>
              </p:ext>
            </p:extLst>
          </p:nvPr>
        </p:nvGraphicFramePr>
        <p:xfrm>
          <a:off x="138112" y="3360465"/>
          <a:ext cx="8826376" cy="532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47960" imgH="253800" progId="Equation.DSMT4">
                  <p:embed/>
                </p:oleObj>
              </mc:Choice>
              <mc:Fallback>
                <p:oleObj name="Equation" r:id="rId3" imgW="4647960" imgH="253800" progId="Equation.DSMT4">
                  <p:embed/>
                  <p:pic>
                    <p:nvPicPr>
                      <p:cNvPr id="95255" name="Object 23">
                        <a:extLst>
                          <a:ext uri="{FF2B5EF4-FFF2-40B4-BE49-F238E27FC236}">
                            <a16:creationId xmlns:a16="http://schemas.microsoft.com/office/drawing/2014/main" id="{EF7034F3-176B-40DF-BE59-5AEAE28C2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" y="3360465"/>
                        <a:ext cx="8826376" cy="532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256" name="Group 24">
            <a:extLst>
              <a:ext uri="{FF2B5EF4-FFF2-40B4-BE49-F238E27FC236}">
                <a16:creationId xmlns:a16="http://schemas.microsoft.com/office/drawing/2014/main" id="{64C6FAC2-12F0-4DF8-86FD-36B33DE000FF}"/>
              </a:ext>
            </a:extLst>
          </p:cNvPr>
          <p:cNvGrpSpPr>
            <a:grpSpLocks/>
          </p:cNvGrpSpPr>
          <p:nvPr/>
        </p:nvGrpSpPr>
        <p:grpSpPr bwMode="auto">
          <a:xfrm>
            <a:off x="2915817" y="3504595"/>
            <a:ext cx="4650572" cy="386366"/>
            <a:chOff x="1968" y="3648"/>
            <a:chExt cx="2496" cy="240"/>
          </a:xfrm>
        </p:grpSpPr>
        <p:sp>
          <p:nvSpPr>
            <p:cNvPr id="95257" name="Line 25">
              <a:extLst>
                <a:ext uri="{FF2B5EF4-FFF2-40B4-BE49-F238E27FC236}">
                  <a16:creationId xmlns:a16="http://schemas.microsoft.com/office/drawing/2014/main" id="{E9DBEF88-F408-4E48-90E3-F4965577C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3648"/>
              <a:ext cx="240" cy="24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258" name="Line 26">
              <a:extLst>
                <a:ext uri="{FF2B5EF4-FFF2-40B4-BE49-F238E27FC236}">
                  <a16:creationId xmlns:a16="http://schemas.microsoft.com/office/drawing/2014/main" id="{8F36F566-6BEB-4B8D-B973-CD0E85F1B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3648"/>
              <a:ext cx="240" cy="24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5259" name="Group 27">
            <a:extLst>
              <a:ext uri="{FF2B5EF4-FFF2-40B4-BE49-F238E27FC236}">
                <a16:creationId xmlns:a16="http://schemas.microsoft.com/office/drawing/2014/main" id="{8A285DC0-91AC-478A-AA49-FF32034C9D63}"/>
              </a:ext>
            </a:extLst>
          </p:cNvPr>
          <p:cNvGrpSpPr>
            <a:grpSpLocks/>
          </p:cNvGrpSpPr>
          <p:nvPr/>
        </p:nvGrpSpPr>
        <p:grpSpPr bwMode="auto">
          <a:xfrm>
            <a:off x="3822069" y="3429000"/>
            <a:ext cx="4638363" cy="386366"/>
            <a:chOff x="1968" y="3648"/>
            <a:chExt cx="2496" cy="240"/>
          </a:xfrm>
        </p:grpSpPr>
        <p:sp>
          <p:nvSpPr>
            <p:cNvPr id="95260" name="Line 28">
              <a:extLst>
                <a:ext uri="{FF2B5EF4-FFF2-40B4-BE49-F238E27FC236}">
                  <a16:creationId xmlns:a16="http://schemas.microsoft.com/office/drawing/2014/main" id="{3FDA3DEB-1936-4C36-A77C-5C2A5B9F71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3648"/>
              <a:ext cx="240" cy="24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261" name="Line 29">
              <a:extLst>
                <a:ext uri="{FF2B5EF4-FFF2-40B4-BE49-F238E27FC236}">
                  <a16:creationId xmlns:a16="http://schemas.microsoft.com/office/drawing/2014/main" id="{2575D18B-FA90-4970-89FF-F32F2A070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3648"/>
              <a:ext cx="240" cy="24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5262" name="Object 30">
            <a:extLst>
              <a:ext uri="{FF2B5EF4-FFF2-40B4-BE49-F238E27FC236}">
                <a16:creationId xmlns:a16="http://schemas.microsoft.com/office/drawing/2014/main" id="{ECFC6409-0CFD-4C87-A5A4-EE055D1BDE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40831"/>
              </p:ext>
            </p:extLst>
          </p:nvPr>
        </p:nvGraphicFramePr>
        <p:xfrm>
          <a:off x="2483769" y="4061204"/>
          <a:ext cx="4320480" cy="55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95262" name="Object 30">
                        <a:extLst>
                          <a:ext uri="{FF2B5EF4-FFF2-40B4-BE49-F238E27FC236}">
                            <a16:creationId xmlns:a16="http://schemas.microsoft.com/office/drawing/2014/main" id="{ECFC6409-0CFD-4C87-A5A4-EE055D1BDE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9" y="4061204"/>
                        <a:ext cx="4320480" cy="557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63" name="Text Box 31">
            <a:extLst>
              <a:ext uri="{FF2B5EF4-FFF2-40B4-BE49-F238E27FC236}">
                <a16:creationId xmlns:a16="http://schemas.microsoft.com/office/drawing/2014/main" id="{456DBFD5-7F22-4F51-90A8-760B9B8DC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71" y="4680584"/>
            <a:ext cx="4982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</a:rPr>
              <a:t>欧拉公式具有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阶精度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是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阶方法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DE88CC-CCB8-9E45-B004-5B03928582F6}"/>
              </a:ext>
            </a:extLst>
          </p:cNvPr>
          <p:cNvSpPr txBox="1"/>
          <p:nvPr/>
        </p:nvSpPr>
        <p:spPr>
          <a:xfrm>
            <a:off x="1021990" y="5271591"/>
            <a:ext cx="7100021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微分方程的解是一次多项式时，局部截断误差为</a:t>
            </a:r>
            <a:r>
              <a:rPr kumimoji="1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0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537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54" grpId="0"/>
      <p:bldP spid="95263" grpId="0" autoUpdateAnimBg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3E0A4A-FBA4-4F35-911D-D98946A3E511}"/>
              </a:ext>
            </a:extLst>
          </p:cNvPr>
          <p:cNvSpPr txBox="1"/>
          <p:nvPr/>
        </p:nvSpPr>
        <p:spPr>
          <a:xfrm>
            <a:off x="4031940" y="30538"/>
            <a:ext cx="1080120" cy="584775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小结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7EDA1FE6-9CC1-461F-9BFB-842F443E0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63" y="1088210"/>
            <a:ext cx="8322866" cy="96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设迭代 </a:t>
            </a:r>
            <a:r>
              <a:rPr lang="en-US" altLang="zh-CN" sz="2400" b="1" i="1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2400" b="1" i="1" baseline="-25000" dirty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lang="en-US" altLang="zh-CN" sz="2400" b="1" baseline="-25000" dirty="0">
                <a:solidFill>
                  <a:schemeClr val="tx1"/>
                </a:solidFill>
                <a:latin typeface="+mn-ea"/>
                <a:ea typeface="+mn-ea"/>
              </a:rPr>
              <a:t>+1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 = </a:t>
            </a:r>
            <a:r>
              <a:rPr lang="en-US" altLang="zh-CN" sz="2400" b="1" i="1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g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b="1" i="1" dirty="0" err="1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2400" b="1" i="1" baseline="-25000" dirty="0" err="1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收敛到 </a:t>
            </a:r>
            <a:r>
              <a:rPr lang="en-US" altLang="zh-CN" sz="2400" b="1" i="1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g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的不动点 </a:t>
            </a:r>
            <a:r>
              <a:rPr lang="en-US" altLang="zh-CN" sz="2400" b="1" i="1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*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记绝对误差</a:t>
            </a:r>
            <a:r>
              <a:rPr lang="en-US" altLang="zh-CN" sz="2400" b="1" i="1" dirty="0" err="1">
                <a:solidFill>
                  <a:schemeClr val="tx1"/>
                </a:solidFill>
                <a:latin typeface="+mn-ea"/>
                <a:ea typeface="+mn-ea"/>
              </a:rPr>
              <a:t>e</a:t>
            </a:r>
            <a:r>
              <a:rPr lang="en-US" altLang="zh-CN" sz="2400" b="1" i="1" baseline="-25000" dirty="0" err="1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lang="en-US" altLang="zh-CN" sz="2400" b="1" i="1" dirty="0">
                <a:solidFill>
                  <a:schemeClr val="tx1"/>
                </a:solidFill>
                <a:latin typeface="+mn-ea"/>
                <a:ea typeface="+mn-ea"/>
              </a:rPr>
              <a:t> = </a:t>
            </a:r>
            <a:r>
              <a:rPr lang="en-US" altLang="zh-CN" sz="2400" b="1" i="1" dirty="0" err="1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2400" b="1" i="1" baseline="-25000" dirty="0" err="1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lang="en-US" altLang="zh-CN" sz="2400" b="1" i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 </a:t>
            </a:r>
            <a:r>
              <a:rPr lang="en-US" altLang="zh-CN" sz="2400" b="1" i="1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*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若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5A04AA39-0C30-48D9-9127-CA853D69B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077434"/>
              </p:ext>
            </p:extLst>
          </p:nvPr>
        </p:nvGraphicFramePr>
        <p:xfrm>
          <a:off x="2801273" y="1680277"/>
          <a:ext cx="2435542" cy="94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482400" progId="Equation.DSMT4">
                  <p:embed/>
                </p:oleObj>
              </mc:Choice>
              <mc:Fallback>
                <p:oleObj name="Equation" r:id="rId2" imgW="1091880" imgH="4824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5A04AA39-0C30-48D9-9127-CA853D69B9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273" y="1680277"/>
                        <a:ext cx="2435542" cy="941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10B2CDC5-BFC7-494A-AC94-6745D74B3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81" y="2474550"/>
            <a:ext cx="8758336" cy="59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则称该迭代为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以收敛阶</a:t>
            </a:r>
            <a:r>
              <a:rPr lang="en-US" altLang="zh-CN" sz="2400" b="1" i="1" dirty="0">
                <a:solidFill>
                  <a:srgbClr val="FF0000"/>
                </a:solidFill>
                <a:latin typeface="+mn-ea"/>
                <a:ea typeface="+mn-ea"/>
              </a:rPr>
              <a:t>p 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收敛到</a:t>
            </a:r>
            <a:r>
              <a:rPr lang="en-US" altLang="zh-CN" sz="2400" i="1" dirty="0">
                <a:solidFill>
                  <a:schemeClr val="tx1"/>
                </a:solidFill>
                <a:latin typeface="+mn-ea"/>
              </a:rPr>
              <a:t>x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* 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。数</a:t>
            </a:r>
            <a:r>
              <a:rPr lang="en-US" altLang="zh-CN" sz="2400" b="1" i="1" dirty="0">
                <a:solidFill>
                  <a:schemeClr val="tx1"/>
                </a:solidFill>
                <a:latin typeface="+mn-ea"/>
                <a:ea typeface="+mn-ea"/>
              </a:rPr>
              <a:t>C 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称为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渐近误差常数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293BA75F-8343-4F5D-8DF6-502B6D3E3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190" y="1863993"/>
            <a:ext cx="17011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800" b="1" i="1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ea typeface="+mn-ea"/>
              </a:rPr>
              <a:t>为常数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09799B-12E4-4D46-856A-C5A631EFE117}"/>
              </a:ext>
            </a:extLst>
          </p:cNvPr>
          <p:cNvSpPr txBox="1"/>
          <p:nvPr/>
        </p:nvSpPr>
        <p:spPr>
          <a:xfrm>
            <a:off x="107504" y="665945"/>
            <a:ext cx="675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400" b="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判断非线性方程迭代求解收敛速度的概念</a:t>
            </a:r>
            <a:endParaRPr lang="en-US" altLang="zh-CN" sz="2400" b="0" dirty="0">
              <a:solidFill>
                <a:srgbClr val="C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79CEF4-D8AB-4261-B38C-E30B4302D28D}"/>
              </a:ext>
            </a:extLst>
          </p:cNvPr>
          <p:cNvSpPr txBox="1"/>
          <p:nvPr/>
        </p:nvSpPr>
        <p:spPr>
          <a:xfrm>
            <a:off x="107504" y="3236138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400" b="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判断数值积分求积公式收敛速度的概念</a:t>
            </a:r>
            <a:endParaRPr lang="en-US" altLang="zh-CN" sz="2400" b="0" dirty="0">
              <a:solidFill>
                <a:srgbClr val="C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7131C55-5B3F-4AAC-9A7F-C5B73E54A763}"/>
              </a:ext>
            </a:extLst>
          </p:cNvPr>
          <p:cNvSpPr txBox="1">
            <a:spLocks noChangeArrowheads="1"/>
          </p:cNvSpPr>
          <p:nvPr/>
        </p:nvSpPr>
        <p:spPr>
          <a:xfrm>
            <a:off x="189121" y="3666939"/>
            <a:ext cx="8758336" cy="9271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600" b="1" dirty="0">
                <a:latin typeface="Times New Roman" panose="02020603050405020304" pitchFamily="18" charset="0"/>
              </a:rPr>
              <a:t>求积公式有</a:t>
            </a:r>
            <a:r>
              <a:rPr lang="en-US" altLang="zh-CN" sz="2600" b="1" i="1" dirty="0">
                <a:latin typeface="Times New Roman" panose="02020603050405020304" pitchFamily="18" charset="0"/>
              </a:rPr>
              <a:t>m</a:t>
            </a:r>
            <a:r>
              <a:rPr lang="zh-CN" altLang="en-US" sz="2600" b="1" dirty="0">
                <a:latin typeface="Times New Roman" panose="02020603050405020304" pitchFamily="18" charset="0"/>
              </a:rPr>
              <a:t>次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代数精度</a:t>
            </a:r>
            <a:r>
              <a:rPr lang="zh-CN" altLang="en-US" sz="2600" b="1" dirty="0">
                <a:latin typeface="Times New Roman" panose="02020603050405020304" pitchFamily="18" charset="0"/>
              </a:rPr>
              <a:t>的充要条件为相应公式式对</a:t>
            </a:r>
            <a:r>
              <a:rPr lang="en-US" altLang="zh-CN" sz="2600" b="1" i="1" dirty="0">
                <a:latin typeface="Times New Roman" panose="02020603050405020304" pitchFamily="18" charset="0"/>
                <a:ea typeface="楷体_GB2312" pitchFamily="49" charset="-122"/>
              </a:rPr>
              <a:t>f 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600" b="1" dirty="0">
                <a:latin typeface="Times New Roman" panose="02020603050405020304" pitchFamily="18" charset="0"/>
              </a:rPr>
              <a:t>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600" b="1" dirty="0">
                <a:latin typeface="Times New Roman" panose="02020603050405020304" pitchFamily="18" charset="0"/>
                <a:ea typeface="楷体_GB2312" pitchFamily="49" charset="-122"/>
              </a:rPr>
              <a:t>＝1, </a:t>
            </a:r>
            <a:r>
              <a:rPr lang="en-US" altLang="zh-CN" sz="2600" b="1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600" b="1" baseline="30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49" charset="-122"/>
              </a:rPr>
              <a:t>, … , </a:t>
            </a:r>
            <a:r>
              <a:rPr lang="en-US" altLang="zh-CN" sz="2600" b="1" i="1" dirty="0" err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600" b="1" i="1" baseline="30000" dirty="0" err="1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2600" b="1" i="1" baseline="30000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600" b="1" dirty="0">
                <a:latin typeface="Times New Roman" panose="02020603050405020304" pitchFamily="18" charset="0"/>
              </a:rPr>
              <a:t>精确成立，但对 </a:t>
            </a:r>
            <a:r>
              <a:rPr lang="en-US" altLang="zh-CN" sz="2600" b="1" i="1" dirty="0">
                <a:latin typeface="Times New Roman" panose="02020603050405020304" pitchFamily="18" charset="0"/>
                <a:ea typeface="楷体_GB2312" pitchFamily="49" charset="-122"/>
              </a:rPr>
              <a:t>f 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49" charset="-122"/>
              </a:rPr>
              <a:t>)＝</a:t>
            </a:r>
            <a:r>
              <a:rPr lang="en-US" altLang="zh-CN" sz="2600" b="1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600" b="1" i="1" baseline="30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2600" b="1" baseline="30000" dirty="0">
                <a:latin typeface="Times New Roman" panose="02020603050405020304" pitchFamily="18" charset="0"/>
                <a:ea typeface="楷体_GB2312" pitchFamily="49" charset="-122"/>
              </a:rPr>
              <a:t>+1 </a:t>
            </a:r>
            <a:r>
              <a:rPr lang="zh-CN" altLang="en-US" sz="2600" b="1" dirty="0">
                <a:latin typeface="Times New Roman" panose="02020603050405020304" pitchFamily="18" charset="0"/>
              </a:rPr>
              <a:t>不精确成立</a:t>
            </a:r>
            <a:r>
              <a:rPr lang="en-US" altLang="zh-CN" sz="2600" b="1" dirty="0">
                <a:latin typeface="Times New Roman" panose="02020603050405020304" pitchFamily="18" charset="0"/>
              </a:rPr>
              <a:t>.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26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F85ADB-FC72-4D5C-BC90-4EC36656C937}"/>
              </a:ext>
            </a:extLst>
          </p:cNvPr>
          <p:cNvSpPr txBox="1"/>
          <p:nvPr/>
        </p:nvSpPr>
        <p:spPr>
          <a:xfrm>
            <a:off x="107504" y="4794007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400" b="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判断微分方程数值解收敛速度的概念</a:t>
            </a:r>
            <a:endParaRPr lang="en-US" altLang="zh-CN" sz="2400" b="0" dirty="0">
              <a:solidFill>
                <a:srgbClr val="C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61848D42-EB1C-450C-9946-EF905994F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58" y="5225510"/>
            <a:ext cx="8461586" cy="93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若某算法的局部截断误差为</a:t>
            </a:r>
            <a:r>
              <a:rPr lang="en-US" altLang="zh-CN" sz="2400" i="1" dirty="0">
                <a:solidFill>
                  <a:schemeClr val="tx1"/>
                </a:solidFill>
              </a:rPr>
              <a:t>O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</a:rPr>
              <a:t>h</a:t>
            </a:r>
            <a:r>
              <a:rPr lang="en-US" altLang="zh-CN" sz="2400" i="1" baseline="30000" dirty="0">
                <a:solidFill>
                  <a:schemeClr val="tx1"/>
                </a:solidFill>
              </a:rPr>
              <a:t>p</a:t>
            </a:r>
            <a:r>
              <a:rPr lang="en-US" altLang="zh-CN" sz="2400" baseline="30000" dirty="0">
                <a:solidFill>
                  <a:schemeClr val="tx1"/>
                </a:solidFill>
              </a:rPr>
              <a:t>+1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，则称该算法有</a:t>
            </a:r>
            <a:r>
              <a:rPr lang="en-US" altLang="zh-CN" sz="2400" i="1" dirty="0">
                <a:solidFill>
                  <a:srgbClr val="FF0000"/>
                </a:solidFill>
              </a:rPr>
              <a:t>p</a:t>
            </a:r>
            <a:r>
              <a:rPr lang="zh-CN" altLang="en-US" sz="2400" dirty="0">
                <a:solidFill>
                  <a:srgbClr val="FF0000"/>
                </a:solidFill>
              </a:rPr>
              <a:t>阶精度 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整体截断误差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05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4678BC-34D7-4B13-B669-42E0978983DD}"/>
              </a:ext>
            </a:extLst>
          </p:cNvPr>
          <p:cNvSpPr txBox="1"/>
          <p:nvPr/>
        </p:nvSpPr>
        <p:spPr>
          <a:xfrm>
            <a:off x="252252" y="290398"/>
            <a:ext cx="532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9.1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考察方程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2D4DB1-3FE0-E146-8E68-726818EA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1" y="2132856"/>
            <a:ext cx="8353243" cy="42248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BE49E6-7BF2-8B42-A1A5-6A2B2C182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181" y="521230"/>
            <a:ext cx="2492952" cy="13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898D54-610E-4B8C-A1D9-6419160DF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7704856" cy="60283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CE6BB3-1333-4879-AB9C-8D4BF27A64B4}"/>
              </a:ext>
            </a:extLst>
          </p:cNvPr>
          <p:cNvSpPr txBox="1"/>
          <p:nvPr/>
        </p:nvSpPr>
        <p:spPr>
          <a:xfrm>
            <a:off x="6372200" y="69269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全部离散误差</a:t>
            </a:r>
          </a:p>
        </p:txBody>
      </p:sp>
    </p:spTree>
    <p:extLst>
      <p:ext uri="{BB962C8B-B14F-4D97-AF65-F5344CB8AC3E}">
        <p14:creationId xmlns:p14="http://schemas.microsoft.com/office/powerpoint/2010/main" val="152066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Rectangle 2">
            <a:extLst>
              <a:ext uri="{FF2B5EF4-FFF2-40B4-BE49-F238E27FC236}">
                <a16:creationId xmlns:a16="http://schemas.microsoft.com/office/drawing/2014/main" id="{C331B82F-4269-4171-A2E9-0725E745131A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087724" y="980728"/>
            <a:ext cx="4968552" cy="576064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</a:t>
            </a:r>
            <a:r>
              <a:rPr lang="zh-CN" altLang="en-US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章 微分方程求解</a:t>
            </a:r>
          </a:p>
        </p:txBody>
      </p:sp>
      <p:sp>
        <p:nvSpPr>
          <p:cNvPr id="542723" name="Rectangle 3">
            <a:extLst>
              <a:ext uri="{FF2B5EF4-FFF2-40B4-BE49-F238E27FC236}">
                <a16:creationId xmlns:a16="http://schemas.microsoft.com/office/drawing/2014/main" id="{F9ECCA2C-FA57-4A08-BAE0-E78239DF8583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2627784" y="1844824"/>
            <a:ext cx="4608512" cy="3240360"/>
          </a:xfrm>
        </p:spPr>
        <p:txBody>
          <a:bodyPr>
            <a:noAutofit/>
          </a:bodyPr>
          <a:lstStyle/>
          <a:p>
            <a:pPr marL="0" indent="0" algn="just">
              <a:buFontTx/>
              <a:buNone/>
            </a:pP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9.1 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引言</a:t>
            </a:r>
          </a:p>
          <a:p>
            <a:pPr marL="0" indent="0" algn="just">
              <a:buFontTx/>
              <a:buNone/>
            </a:pP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9.2 Euler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方法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>
              <a:buNone/>
            </a:pP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9.3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显式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欧拉格式的改进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>
              <a:buNone/>
            </a:pP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库塔方法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>
              <a:buFontTx/>
              <a:buNone/>
            </a:pP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9.5 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微分方程组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>
              <a:buFontTx/>
              <a:buNone/>
            </a:pP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9.6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边值问题</a:t>
            </a:r>
          </a:p>
        </p:txBody>
      </p:sp>
    </p:spTree>
    <p:extLst>
      <p:ext uri="{BB962C8B-B14F-4D97-AF65-F5344CB8AC3E}">
        <p14:creationId xmlns:p14="http://schemas.microsoft.com/office/powerpoint/2010/main" val="88881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D4C6491-DD9B-4BE9-94CA-51D03E75FD4F}"/>
              </a:ext>
            </a:extLst>
          </p:cNvPr>
          <p:cNvSpPr txBox="1"/>
          <p:nvPr/>
        </p:nvSpPr>
        <p:spPr>
          <a:xfrm>
            <a:off x="395536" y="188639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实现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euler.m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D295AE-C8F0-49DE-A69F-17BE933750A9}"/>
              </a:ext>
            </a:extLst>
          </p:cNvPr>
          <p:cNvSpPr txBox="1"/>
          <p:nvPr/>
        </p:nvSpPr>
        <p:spPr>
          <a:xfrm>
            <a:off x="318531" y="620688"/>
            <a:ext cx="432547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E=</a:t>
            </a:r>
            <a:r>
              <a:rPr lang="es-E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r>
              <a:rPr lang="es-E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(f,a,b,ya,M)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- y'=f is the function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a and b are the left and right endpoints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initial condition y(a)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M is the number of steps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- E=[T' Y'] where T is the vector of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abscissas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Y is the vector of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ordinates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f=@(t, y) (t*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(t)-1)*sin(y);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a=1; b=3; 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=0.1; M=20;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E= 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(f, a, b, 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M)</a:t>
            </a:r>
          </a:p>
          <a:p>
            <a:pPr algn="l"/>
            <a:endParaRPr lang="en-US" altLang="zh-CN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h=(b-a)/M;</a:t>
            </a:r>
          </a:p>
          <a:p>
            <a:pPr algn="l"/>
            <a:r>
              <a:rPr lang="de-DE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T=zeros(1,M+1);</a:t>
            </a:r>
          </a:p>
          <a:p>
            <a:pPr algn="l"/>
            <a:r>
              <a:rPr lang="es-E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Y=zeros(1,M+1);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a:h:b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Y(1)=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j=1:M</a:t>
            </a:r>
          </a:p>
          <a:p>
            <a:pPr algn="l"/>
            <a:r>
              <a:rPr lang="es-E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Y(j+1)=Y(j)+h*f(T(j),Y(j));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E=[T' Y'];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65CE5D-8226-694C-AF09-C6D8F5AF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16632"/>
            <a:ext cx="36449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7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 Box 4">
            <a:extLst>
              <a:ext uri="{FF2B5EF4-FFF2-40B4-BE49-F238E27FC236}">
                <a16:creationId xmlns:a16="http://schemas.microsoft.com/office/drawing/2014/main" id="{6C9F3594-8FCE-4CF6-9DC8-A574E169B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4" y="670719"/>
            <a:ext cx="579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1) </a:t>
            </a:r>
            <a:r>
              <a:rPr lang="zh-CN" altLang="en-US" sz="2400" dirty="0">
                <a:solidFill>
                  <a:schemeClr val="tx1"/>
                </a:solidFill>
              </a:rPr>
              <a:t>隐式欧拉格式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51216" name="Group 16">
            <a:extLst>
              <a:ext uri="{FF2B5EF4-FFF2-40B4-BE49-F238E27FC236}">
                <a16:creationId xmlns:a16="http://schemas.microsoft.com/office/drawing/2014/main" id="{B96ECE37-BCD1-4E6D-8C4A-D6000E2357E7}"/>
              </a:ext>
            </a:extLst>
          </p:cNvPr>
          <p:cNvGrpSpPr>
            <a:grpSpLocks/>
          </p:cNvGrpSpPr>
          <p:nvPr/>
        </p:nvGrpSpPr>
        <p:grpSpPr bwMode="auto">
          <a:xfrm>
            <a:off x="481806" y="1154115"/>
            <a:ext cx="5645151" cy="690563"/>
            <a:chOff x="336" y="789"/>
            <a:chExt cx="3556" cy="435"/>
          </a:xfrm>
        </p:grpSpPr>
        <p:sp>
          <p:nvSpPr>
            <p:cNvPr id="51206" name="Text Box 6">
              <a:extLst>
                <a:ext uri="{FF2B5EF4-FFF2-40B4-BE49-F238E27FC236}">
                  <a16:creationId xmlns:a16="http://schemas.microsoft.com/office/drawing/2014/main" id="{B7543D1A-8CD9-40B6-90BB-809F06367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864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</a:rPr>
                <a:t>向后差商近似导数</a:t>
              </a:r>
            </a:p>
          </p:txBody>
        </p:sp>
        <p:graphicFrame>
          <p:nvGraphicFramePr>
            <p:cNvPr id="51207" name="Object 7">
              <a:extLst>
                <a:ext uri="{FF2B5EF4-FFF2-40B4-BE49-F238E27FC236}">
                  <a16:creationId xmlns:a16="http://schemas.microsoft.com/office/drawing/2014/main" id="{AA82F408-54EC-4B32-9D17-8D24F20738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3" y="789"/>
            <a:ext cx="1539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447560" imgH="393480" progId="Equation.3">
                    <p:embed/>
                  </p:oleObj>
                </mc:Choice>
                <mc:Fallback>
                  <p:oleObj name="Equation" r:id="rId2" imgW="1447560" imgH="393480" progId="Equation.3">
                    <p:embed/>
                    <p:pic>
                      <p:nvPicPr>
                        <p:cNvPr id="51207" name="Object 7">
                          <a:extLst>
                            <a:ext uri="{FF2B5EF4-FFF2-40B4-BE49-F238E27FC236}">
                              <a16:creationId xmlns:a16="http://schemas.microsoft.com/office/drawing/2014/main" id="{AA82F408-54EC-4B32-9D17-8D24F20738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3" y="789"/>
                          <a:ext cx="1539" cy="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08" name="AutoShape 8">
              <a:extLst>
                <a:ext uri="{FF2B5EF4-FFF2-40B4-BE49-F238E27FC236}">
                  <a16:creationId xmlns:a16="http://schemas.microsoft.com/office/drawing/2014/main" id="{1BE253FB-CEB8-420B-977E-99F64E341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968"/>
              <a:ext cx="333" cy="75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241" name="Group 41">
            <a:extLst>
              <a:ext uri="{FF2B5EF4-FFF2-40B4-BE49-F238E27FC236}">
                <a16:creationId xmlns:a16="http://schemas.microsoft.com/office/drawing/2014/main" id="{2AF6072B-822C-429A-8D10-969D21DCAFE2}"/>
              </a:ext>
            </a:extLst>
          </p:cNvPr>
          <p:cNvGrpSpPr>
            <a:grpSpLocks/>
          </p:cNvGrpSpPr>
          <p:nvPr/>
        </p:nvGrpSpPr>
        <p:grpSpPr bwMode="auto">
          <a:xfrm>
            <a:off x="688706" y="1770067"/>
            <a:ext cx="3990975" cy="458788"/>
            <a:chOff x="432" y="1247"/>
            <a:chExt cx="2514" cy="289"/>
          </a:xfrm>
        </p:grpSpPr>
        <p:sp>
          <p:nvSpPr>
            <p:cNvPr id="51221" name="Rectangle 21">
              <a:extLst>
                <a:ext uri="{FF2B5EF4-FFF2-40B4-BE49-F238E27FC236}">
                  <a16:creationId xmlns:a16="http://schemas.microsoft.com/office/drawing/2014/main" id="{9AFDAB70-41DF-4E12-B786-DC01A0BA6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1270"/>
              <a:ext cx="13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>
                  <a:solidFill>
                    <a:schemeClr val="tx1"/>
                  </a:solidFill>
                </a:rPr>
                <a:t>))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22" name="Rectangle 22">
              <a:extLst>
                <a:ext uri="{FF2B5EF4-FFF2-40B4-BE49-F238E27FC236}">
                  <a16:creationId xmlns:a16="http://schemas.microsoft.com/office/drawing/2014/main" id="{858ABC0B-944C-4DB4-9768-049A56D95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" y="1270"/>
              <a:ext cx="6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>
                  <a:solidFill>
                    <a:schemeClr val="tx1"/>
                  </a:solidFill>
                </a:rPr>
                <a:t>(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23" name="Rectangle 23">
              <a:extLst>
                <a:ext uri="{FF2B5EF4-FFF2-40B4-BE49-F238E27FC236}">
                  <a16:creationId xmlns:a16="http://schemas.microsoft.com/office/drawing/2014/main" id="{D6C5FC33-D5AD-491F-86AE-22AD39DDC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270"/>
              <a:ext cx="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>
                  <a:solidFill>
                    <a:schemeClr val="tx1"/>
                  </a:solidFill>
                </a:rPr>
                <a:t>,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24" name="Rectangle 24">
              <a:extLst>
                <a:ext uri="{FF2B5EF4-FFF2-40B4-BE49-F238E27FC236}">
                  <a16:creationId xmlns:a16="http://schemas.microsoft.com/office/drawing/2014/main" id="{47FD24FC-9C61-42F4-87FE-E3C698C3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" y="1270"/>
              <a:ext cx="6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>
                  <a:solidFill>
                    <a:schemeClr val="tx1"/>
                  </a:solidFill>
                </a:rPr>
                <a:t>(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25" name="Rectangle 25">
              <a:extLst>
                <a:ext uri="{FF2B5EF4-FFF2-40B4-BE49-F238E27FC236}">
                  <a16:creationId xmlns:a16="http://schemas.microsoft.com/office/drawing/2014/main" id="{D1560500-97BC-46E2-A2E4-E0E2C5EB5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" y="1270"/>
              <a:ext cx="6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>
                  <a:solidFill>
                    <a:schemeClr val="tx1"/>
                  </a:solidFill>
                </a:rPr>
                <a:t>)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26" name="Rectangle 26">
              <a:extLst>
                <a:ext uri="{FF2B5EF4-FFF2-40B4-BE49-F238E27FC236}">
                  <a16:creationId xmlns:a16="http://schemas.microsoft.com/office/drawing/2014/main" id="{86EDBADC-ADD4-4638-9698-4872A5635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1270"/>
              <a:ext cx="6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>
                  <a:solidFill>
                    <a:schemeClr val="tx1"/>
                  </a:solidFill>
                </a:rPr>
                <a:t>(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27" name="Rectangle 27">
              <a:extLst>
                <a:ext uri="{FF2B5EF4-FFF2-40B4-BE49-F238E27FC236}">
                  <a16:creationId xmlns:a16="http://schemas.microsoft.com/office/drawing/2014/main" id="{58900A1D-59E6-434C-ACE0-C2A56AAE0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1391"/>
              <a:ext cx="6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500">
                  <a:solidFill>
                    <a:schemeClr val="tx1"/>
                  </a:solidFill>
                </a:rPr>
                <a:t>1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28" name="Rectangle 28">
              <a:extLst>
                <a:ext uri="{FF2B5EF4-FFF2-40B4-BE49-F238E27FC236}">
                  <a16:creationId xmlns:a16="http://schemas.microsoft.com/office/drawing/2014/main" id="{586370BD-17C3-4DBD-A5AD-786E03555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0" y="1391"/>
              <a:ext cx="6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500">
                  <a:solidFill>
                    <a:schemeClr val="tx1"/>
                  </a:solidFill>
                </a:rPr>
                <a:t>1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29" name="Rectangle 29">
              <a:extLst>
                <a:ext uri="{FF2B5EF4-FFF2-40B4-BE49-F238E27FC236}">
                  <a16:creationId xmlns:a16="http://schemas.microsoft.com/office/drawing/2014/main" id="{9116657F-2D5A-47A1-815F-EFDD6F4B8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" y="1391"/>
              <a:ext cx="6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500">
                  <a:solidFill>
                    <a:schemeClr val="tx1"/>
                  </a:solidFill>
                </a:rPr>
                <a:t>0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0" name="Rectangle 30">
              <a:extLst>
                <a:ext uri="{FF2B5EF4-FFF2-40B4-BE49-F238E27FC236}">
                  <a16:creationId xmlns:a16="http://schemas.microsoft.com/office/drawing/2014/main" id="{2E8D72FF-7E80-4583-80A0-EFE286E48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" y="1391"/>
              <a:ext cx="6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500">
                  <a:solidFill>
                    <a:schemeClr val="tx1"/>
                  </a:solidFill>
                </a:rPr>
                <a:t>1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1" name="Rectangle 31">
              <a:extLst>
                <a:ext uri="{FF2B5EF4-FFF2-40B4-BE49-F238E27FC236}">
                  <a16:creationId xmlns:a16="http://schemas.microsoft.com/office/drawing/2014/main" id="{375F3878-3AA5-47EE-ABD3-C8CFB777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1270"/>
              <a:ext cx="11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i="1">
                  <a:solidFill>
                    <a:schemeClr val="tx1"/>
                  </a:solidFill>
                </a:rPr>
                <a:t>x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2" name="Rectangle 32">
              <a:extLst>
                <a:ext uri="{FF2B5EF4-FFF2-40B4-BE49-F238E27FC236}">
                  <a16:creationId xmlns:a16="http://schemas.microsoft.com/office/drawing/2014/main" id="{E77E3318-98F5-42E1-BDF1-F7C3AFCB6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1" y="1270"/>
              <a:ext cx="11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i="1">
                  <a:solidFill>
                    <a:schemeClr val="tx1"/>
                  </a:solidFill>
                </a:rPr>
                <a:t>y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3" name="Rectangle 33">
              <a:extLst>
                <a:ext uri="{FF2B5EF4-FFF2-40B4-BE49-F238E27FC236}">
                  <a16:creationId xmlns:a16="http://schemas.microsoft.com/office/drawing/2014/main" id="{FE571EA6-553C-4021-80E5-FF3C7980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1270"/>
              <a:ext cx="11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i="1">
                  <a:solidFill>
                    <a:schemeClr val="tx1"/>
                  </a:solidFill>
                </a:rPr>
                <a:t>x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4" name="Rectangle 34">
              <a:extLst>
                <a:ext uri="{FF2B5EF4-FFF2-40B4-BE49-F238E27FC236}">
                  <a16:creationId xmlns:a16="http://schemas.microsoft.com/office/drawing/2014/main" id="{CDAF7FEF-D1DD-4F2F-B350-9F66EC158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1270"/>
              <a:ext cx="6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i="1">
                  <a:solidFill>
                    <a:schemeClr val="tx1"/>
                  </a:solidFill>
                </a:rPr>
                <a:t>f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5" name="Rectangle 35">
              <a:extLst>
                <a:ext uri="{FF2B5EF4-FFF2-40B4-BE49-F238E27FC236}">
                  <a16:creationId xmlns:a16="http://schemas.microsoft.com/office/drawing/2014/main" id="{449E2A27-6A4D-448E-821B-5BEDC68D3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" y="1270"/>
              <a:ext cx="12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i="1">
                  <a:solidFill>
                    <a:schemeClr val="tx1"/>
                  </a:solidFill>
                </a:rPr>
                <a:t>h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6" name="Rectangle 36">
              <a:extLst>
                <a:ext uri="{FF2B5EF4-FFF2-40B4-BE49-F238E27FC236}">
                  <a16:creationId xmlns:a16="http://schemas.microsoft.com/office/drawing/2014/main" id="{A9AF2F5C-315B-4B6E-A14F-3C69D9652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3" y="1270"/>
              <a:ext cx="11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i="1">
                  <a:solidFill>
                    <a:schemeClr val="tx1"/>
                  </a:solidFill>
                </a:rPr>
                <a:t>y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7" name="Rectangle 37">
              <a:extLst>
                <a:ext uri="{FF2B5EF4-FFF2-40B4-BE49-F238E27FC236}">
                  <a16:creationId xmlns:a16="http://schemas.microsoft.com/office/drawing/2014/main" id="{DD0266B9-8E81-4D69-9601-48D7FF945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" y="1270"/>
              <a:ext cx="11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i="1">
                  <a:solidFill>
                    <a:schemeClr val="tx1"/>
                  </a:solidFill>
                </a:rPr>
                <a:t>x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8" name="Rectangle 38">
              <a:extLst>
                <a:ext uri="{FF2B5EF4-FFF2-40B4-BE49-F238E27FC236}">
                  <a16:creationId xmlns:a16="http://schemas.microsoft.com/office/drawing/2014/main" id="{3D3D2058-2CA3-4FD4-BDCD-837681DA1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1270"/>
              <a:ext cx="11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 i="1">
                  <a:solidFill>
                    <a:schemeClr val="tx1"/>
                  </a:solidFill>
                </a:rPr>
                <a:t>y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39" name="Rectangle 39">
              <a:extLst>
                <a:ext uri="{FF2B5EF4-FFF2-40B4-BE49-F238E27FC236}">
                  <a16:creationId xmlns:a16="http://schemas.microsoft.com/office/drawing/2014/main" id="{CED8AE94-342A-4E5F-A049-342685C6C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247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>
                  <a:solidFill>
                    <a:schemeClr val="tx1"/>
                  </a:solidFill>
                  <a:latin typeface="Symbol" panose="05050102010706020507" pitchFamily="18" charset="2"/>
                </a:rPr>
                <a:t>+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40" name="Rectangle 40">
              <a:extLst>
                <a:ext uri="{FF2B5EF4-FFF2-40B4-BE49-F238E27FC236}">
                  <a16:creationId xmlns:a16="http://schemas.microsoft.com/office/drawing/2014/main" id="{705A500C-0EE8-499F-B1A3-2AEDA5683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247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500">
                  <a:solidFill>
                    <a:schemeClr val="tx1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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20" name="AutoShape 20">
              <a:extLst>
                <a:ext uri="{FF2B5EF4-FFF2-40B4-BE49-F238E27FC236}">
                  <a16:creationId xmlns:a16="http://schemas.microsoft.com/office/drawing/2014/main" id="{9A1DFD49-B724-4AEC-8571-E1048CBDB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344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278" name="Group 78">
            <a:extLst>
              <a:ext uri="{FF2B5EF4-FFF2-40B4-BE49-F238E27FC236}">
                <a16:creationId xmlns:a16="http://schemas.microsoft.com/office/drawing/2014/main" id="{F3375B02-E631-44C5-A08E-35860CEFCEF2}"/>
              </a:ext>
            </a:extLst>
          </p:cNvPr>
          <p:cNvGrpSpPr>
            <a:grpSpLocks/>
          </p:cNvGrpSpPr>
          <p:nvPr/>
        </p:nvGrpSpPr>
        <p:grpSpPr bwMode="auto">
          <a:xfrm>
            <a:off x="1711056" y="2348880"/>
            <a:ext cx="5181600" cy="762000"/>
            <a:chOff x="384" y="1488"/>
            <a:chExt cx="3264" cy="480"/>
          </a:xfrm>
        </p:grpSpPr>
        <p:sp>
          <p:nvSpPr>
            <p:cNvPr id="51244" name="AutoShape 44" descr="再生纸">
              <a:extLst>
                <a:ext uri="{FF2B5EF4-FFF2-40B4-BE49-F238E27FC236}">
                  <a16:creationId xmlns:a16="http://schemas.microsoft.com/office/drawing/2014/main" id="{78CC58A0-AA34-4876-8CCF-E6FB8198B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488"/>
              <a:ext cx="3264" cy="480"/>
            </a:xfrm>
            <a:prstGeom prst="bevel">
              <a:avLst>
                <a:gd name="adj" fmla="val 875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246" name="Rectangle 46">
              <a:extLst>
                <a:ext uri="{FF2B5EF4-FFF2-40B4-BE49-F238E27FC236}">
                  <a16:creationId xmlns:a16="http://schemas.microsoft.com/office/drawing/2014/main" id="{8952EE45-8454-4B64-BD3B-8F9D6F216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" y="160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</a:rPr>
                <a:t>)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47" name="Rectangle 47">
              <a:extLst>
                <a:ext uri="{FF2B5EF4-FFF2-40B4-BE49-F238E27FC236}">
                  <a16:creationId xmlns:a16="http://schemas.microsoft.com/office/drawing/2014/main" id="{0E6B4E7B-EC26-4263-A45D-731E4C045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1603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</a:rPr>
                <a:t>1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48" name="Rectangle 48">
              <a:extLst>
                <a:ext uri="{FF2B5EF4-FFF2-40B4-BE49-F238E27FC236}">
                  <a16:creationId xmlns:a16="http://schemas.microsoft.com/office/drawing/2014/main" id="{C6315835-0460-469D-A394-99C388339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" y="1603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</a:rPr>
                <a:t>,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49" name="Rectangle 49">
              <a:extLst>
                <a:ext uri="{FF2B5EF4-FFF2-40B4-BE49-F238E27FC236}">
                  <a16:creationId xmlns:a16="http://schemas.microsoft.com/office/drawing/2014/main" id="{C3A45293-FAE2-4210-BF2C-CBACDE348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7" y="1603"/>
              <a:ext cx="1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altLang="zh-CN" sz="2200" dirty="0">
                  <a:solidFill>
                    <a:schemeClr val="tx1"/>
                  </a:solidFill>
                </a:rPr>
                <a:t>...</a:t>
              </a:r>
              <a:endParaRPr lang="en-US" altLang="zh-CN" b="0" dirty="0">
                <a:solidFill>
                  <a:schemeClr val="tx1"/>
                </a:solidFill>
              </a:endParaRPr>
            </a:p>
          </p:txBody>
        </p:sp>
        <p:sp>
          <p:nvSpPr>
            <p:cNvPr id="51250" name="Rectangle 50">
              <a:extLst>
                <a:ext uri="{FF2B5EF4-FFF2-40B4-BE49-F238E27FC236}">
                  <a16:creationId xmlns:a16="http://schemas.microsoft.com/office/drawing/2014/main" id="{FA2047D8-EC36-4D26-883D-969DDAB7A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1603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</a:rPr>
                <a:t>,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51" name="Rectangle 51">
              <a:extLst>
                <a:ext uri="{FF2B5EF4-FFF2-40B4-BE49-F238E27FC236}">
                  <a16:creationId xmlns:a16="http://schemas.microsoft.com/office/drawing/2014/main" id="{8DFE0F00-2D09-4C6C-9F62-C1F9FC7B8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" y="1603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</a:rPr>
                <a:t>0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52" name="Rectangle 52">
              <a:extLst>
                <a:ext uri="{FF2B5EF4-FFF2-40B4-BE49-F238E27FC236}">
                  <a16:creationId xmlns:a16="http://schemas.microsoft.com/office/drawing/2014/main" id="{F5CA20A3-C0EA-4FBF-8627-BD03872A6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160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</a:rPr>
                <a:t>(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53" name="Rectangle 53">
              <a:extLst>
                <a:ext uri="{FF2B5EF4-FFF2-40B4-BE49-F238E27FC236}">
                  <a16:creationId xmlns:a16="http://schemas.microsoft.com/office/drawing/2014/main" id="{F8F53259-7D5B-430F-B068-E9A76B405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60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</a:rPr>
                <a:t>)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54" name="Rectangle 54">
              <a:extLst>
                <a:ext uri="{FF2B5EF4-FFF2-40B4-BE49-F238E27FC236}">
                  <a16:creationId xmlns:a16="http://schemas.microsoft.com/office/drawing/2014/main" id="{D78989CE-01B5-48C9-BD72-E6BEBADF6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" y="1603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dirty="0">
                  <a:solidFill>
                    <a:schemeClr val="tx1"/>
                  </a:solidFill>
                </a:rPr>
                <a:t>,</a:t>
              </a:r>
              <a:endParaRPr lang="en-US" altLang="zh-CN" b="0" dirty="0">
                <a:solidFill>
                  <a:schemeClr val="tx1"/>
                </a:solidFill>
              </a:endParaRPr>
            </a:p>
          </p:txBody>
        </p:sp>
        <p:sp>
          <p:nvSpPr>
            <p:cNvPr id="51255" name="Rectangle 55">
              <a:extLst>
                <a:ext uri="{FF2B5EF4-FFF2-40B4-BE49-F238E27FC236}">
                  <a16:creationId xmlns:a16="http://schemas.microsoft.com/office/drawing/2014/main" id="{C35E1844-9A0F-458B-8B40-E694CF698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" y="160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</a:rPr>
                <a:t>(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56" name="Rectangle 56">
              <a:extLst>
                <a:ext uri="{FF2B5EF4-FFF2-40B4-BE49-F238E27FC236}">
                  <a16:creationId xmlns:a16="http://schemas.microsoft.com/office/drawing/2014/main" id="{F58188D1-C033-400C-BF0A-A891E49C6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1709"/>
              <a:ext cx="5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>
                  <a:solidFill>
                    <a:schemeClr val="tx1"/>
                  </a:solidFill>
                </a:rPr>
                <a:t>1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57" name="Rectangle 57">
              <a:extLst>
                <a:ext uri="{FF2B5EF4-FFF2-40B4-BE49-F238E27FC236}">
                  <a16:creationId xmlns:a16="http://schemas.microsoft.com/office/drawing/2014/main" id="{245E6683-514F-4FD6-B001-61DD7163D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1709"/>
              <a:ext cx="5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>
                  <a:solidFill>
                    <a:schemeClr val="tx1"/>
                  </a:solidFill>
                </a:rPr>
                <a:t>1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58" name="Rectangle 58">
              <a:extLst>
                <a:ext uri="{FF2B5EF4-FFF2-40B4-BE49-F238E27FC236}">
                  <a16:creationId xmlns:a16="http://schemas.microsoft.com/office/drawing/2014/main" id="{441E6B6D-9EF5-424B-ACA8-1B8CDFE91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709"/>
              <a:ext cx="5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 dirty="0">
                  <a:solidFill>
                    <a:schemeClr val="tx1"/>
                  </a:solidFill>
                </a:rPr>
                <a:t>1</a:t>
              </a:r>
              <a:endParaRPr lang="en-US" altLang="zh-CN" b="0" dirty="0">
                <a:solidFill>
                  <a:schemeClr val="tx1"/>
                </a:solidFill>
              </a:endParaRPr>
            </a:p>
          </p:txBody>
        </p:sp>
        <p:sp>
          <p:nvSpPr>
            <p:cNvPr id="51259" name="Rectangle 59">
              <a:extLst>
                <a:ext uri="{FF2B5EF4-FFF2-40B4-BE49-F238E27FC236}">
                  <a16:creationId xmlns:a16="http://schemas.microsoft.com/office/drawing/2014/main" id="{CDE04586-CC32-4B22-A7D0-781AEC04C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" y="1583"/>
              <a:ext cx="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  <a:latin typeface="Symbol" panose="05050102010706020507" pitchFamily="18" charset="2"/>
                </a:rPr>
                <a:t>-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60" name="Rectangle 60">
              <a:extLst>
                <a:ext uri="{FF2B5EF4-FFF2-40B4-BE49-F238E27FC236}">
                  <a16:creationId xmlns:a16="http://schemas.microsoft.com/office/drawing/2014/main" id="{C819D067-B5CB-4807-AF8B-B60330499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1583"/>
              <a:ext cx="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  <a:latin typeface="Symbol" panose="05050102010706020507" pitchFamily="18" charset="2"/>
                </a:rPr>
                <a:t>=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61" name="Rectangle 61">
              <a:extLst>
                <a:ext uri="{FF2B5EF4-FFF2-40B4-BE49-F238E27FC236}">
                  <a16:creationId xmlns:a16="http://schemas.microsoft.com/office/drawing/2014/main" id="{859FA799-0E35-4288-8B57-B7784E90F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583"/>
              <a:ext cx="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  <a:latin typeface="Symbol" panose="05050102010706020507" pitchFamily="18" charset="2"/>
                </a:rPr>
                <a:t>+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62" name="Rectangle 62">
              <a:extLst>
                <a:ext uri="{FF2B5EF4-FFF2-40B4-BE49-F238E27FC236}">
                  <a16:creationId xmlns:a16="http://schemas.microsoft.com/office/drawing/2014/main" id="{54057131-9C3F-49D5-8599-E2CAD72D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583"/>
              <a:ext cx="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  <a:latin typeface="Symbol" panose="05050102010706020507" pitchFamily="18" charset="2"/>
                </a:rPr>
                <a:t>=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63" name="Rectangle 63">
              <a:extLst>
                <a:ext uri="{FF2B5EF4-FFF2-40B4-BE49-F238E27FC236}">
                  <a16:creationId xmlns:a16="http://schemas.microsoft.com/office/drawing/2014/main" id="{7B76B6D1-3236-4895-B0A6-F7BE3803E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" y="1699"/>
              <a:ext cx="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 dirty="0">
                  <a:solidFill>
                    <a:schemeClr val="tx1"/>
                  </a:solidFill>
                  <a:latin typeface="Symbol" panose="05050102010706020507" pitchFamily="18" charset="2"/>
                </a:rPr>
                <a:t>+</a:t>
              </a:r>
              <a:endParaRPr lang="en-US" altLang="zh-CN" b="0" dirty="0">
                <a:solidFill>
                  <a:schemeClr val="tx1"/>
                </a:solidFill>
              </a:endParaRPr>
            </a:p>
          </p:txBody>
        </p:sp>
        <p:sp>
          <p:nvSpPr>
            <p:cNvPr id="51264" name="Rectangle 64">
              <a:extLst>
                <a:ext uri="{FF2B5EF4-FFF2-40B4-BE49-F238E27FC236}">
                  <a16:creationId xmlns:a16="http://schemas.microsoft.com/office/drawing/2014/main" id="{098CB5C2-078C-4AF8-8427-A0444922B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699"/>
              <a:ext cx="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Symbol" panose="05050102010706020507" pitchFamily="18" charset="2"/>
                </a:rPr>
                <a:t>+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65" name="Rectangle 65">
              <a:extLst>
                <a:ext uri="{FF2B5EF4-FFF2-40B4-BE49-F238E27FC236}">
                  <a16:creationId xmlns:a16="http://schemas.microsoft.com/office/drawing/2014/main" id="{DE8DDD75-4482-49D3-9FD2-16F44B5FE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" y="1699"/>
              <a:ext cx="5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Symbol" panose="05050102010706020507" pitchFamily="18" charset="2"/>
                </a:rPr>
                <a:t>+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66" name="Rectangle 66">
              <a:extLst>
                <a:ext uri="{FF2B5EF4-FFF2-40B4-BE49-F238E27FC236}">
                  <a16:creationId xmlns:a16="http://schemas.microsoft.com/office/drawing/2014/main" id="{0E4002BB-737C-41AE-9330-2D2092358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3" y="1603"/>
              <a:ext cx="10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i="1">
                  <a:solidFill>
                    <a:schemeClr val="tx1"/>
                  </a:solidFill>
                </a:rPr>
                <a:t>n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67" name="Rectangle 67">
              <a:extLst>
                <a:ext uri="{FF2B5EF4-FFF2-40B4-BE49-F238E27FC236}">
                  <a16:creationId xmlns:a16="http://schemas.microsoft.com/office/drawing/2014/main" id="{6A0C0C50-A149-467F-AF6B-BDC8FD2EC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" y="1603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i="1">
                  <a:solidFill>
                    <a:schemeClr val="tx1"/>
                  </a:solidFill>
                </a:rPr>
                <a:t>i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68" name="Rectangle 68">
              <a:extLst>
                <a:ext uri="{FF2B5EF4-FFF2-40B4-BE49-F238E27FC236}">
                  <a16:creationId xmlns:a16="http://schemas.microsoft.com/office/drawing/2014/main" id="{8E3D6EA7-3E0E-4096-B5B4-7EEEBCB96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4" y="1603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i="1" dirty="0">
                  <a:solidFill>
                    <a:schemeClr val="tx1"/>
                  </a:solidFill>
                </a:rPr>
                <a:t>y</a:t>
              </a:r>
              <a:endParaRPr lang="en-US" altLang="zh-CN" b="0" dirty="0">
                <a:solidFill>
                  <a:schemeClr val="tx1"/>
                </a:solidFill>
              </a:endParaRPr>
            </a:p>
          </p:txBody>
        </p:sp>
        <p:sp>
          <p:nvSpPr>
            <p:cNvPr id="51269" name="Rectangle 69">
              <a:extLst>
                <a:ext uri="{FF2B5EF4-FFF2-40B4-BE49-F238E27FC236}">
                  <a16:creationId xmlns:a16="http://schemas.microsoft.com/office/drawing/2014/main" id="{B2FD2CF7-2B32-4DB6-B3ED-B63987EB1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" y="1603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i="1">
                  <a:solidFill>
                    <a:schemeClr val="tx1"/>
                  </a:solidFill>
                </a:rPr>
                <a:t>x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70" name="Rectangle 70">
              <a:extLst>
                <a:ext uri="{FF2B5EF4-FFF2-40B4-BE49-F238E27FC236}">
                  <a16:creationId xmlns:a16="http://schemas.microsoft.com/office/drawing/2014/main" id="{9567BAD6-E3C8-43CC-B27E-86F2457B7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160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i="1" dirty="0">
                  <a:solidFill>
                    <a:schemeClr val="tx1"/>
                  </a:solidFill>
                </a:rPr>
                <a:t>f</a:t>
              </a:r>
              <a:endParaRPr lang="en-US" altLang="zh-CN" b="0" dirty="0">
                <a:solidFill>
                  <a:schemeClr val="tx1"/>
                </a:solidFill>
              </a:endParaRPr>
            </a:p>
          </p:txBody>
        </p:sp>
        <p:sp>
          <p:nvSpPr>
            <p:cNvPr id="51271" name="Rectangle 71">
              <a:extLst>
                <a:ext uri="{FF2B5EF4-FFF2-40B4-BE49-F238E27FC236}">
                  <a16:creationId xmlns:a16="http://schemas.microsoft.com/office/drawing/2014/main" id="{1A21899A-B3A7-4516-A14B-BA7BD8D71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1603"/>
              <a:ext cx="10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i="1" dirty="0">
                  <a:solidFill>
                    <a:schemeClr val="tx1"/>
                  </a:solidFill>
                </a:rPr>
                <a:t>h</a:t>
              </a:r>
              <a:endParaRPr lang="en-US" altLang="zh-CN" b="0" dirty="0">
                <a:solidFill>
                  <a:schemeClr val="tx1"/>
                </a:solidFill>
              </a:endParaRPr>
            </a:p>
          </p:txBody>
        </p:sp>
        <p:sp>
          <p:nvSpPr>
            <p:cNvPr id="51272" name="Rectangle 72">
              <a:extLst>
                <a:ext uri="{FF2B5EF4-FFF2-40B4-BE49-F238E27FC236}">
                  <a16:creationId xmlns:a16="http://schemas.microsoft.com/office/drawing/2014/main" id="{36F17FD8-0DD1-4590-9457-F02825CE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603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i="1">
                  <a:solidFill>
                    <a:schemeClr val="tx1"/>
                  </a:solidFill>
                </a:rPr>
                <a:t>y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73" name="Rectangle 73">
              <a:extLst>
                <a:ext uri="{FF2B5EF4-FFF2-40B4-BE49-F238E27FC236}">
                  <a16:creationId xmlns:a16="http://schemas.microsoft.com/office/drawing/2014/main" id="{A03919D1-D2F2-41C6-8F56-53E384AE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" y="1603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200" i="1" dirty="0">
                  <a:solidFill>
                    <a:schemeClr val="tx1"/>
                  </a:solidFill>
                </a:rPr>
                <a:t>y</a:t>
              </a:r>
              <a:endParaRPr lang="en-US" altLang="zh-CN" b="0" dirty="0">
                <a:solidFill>
                  <a:schemeClr val="tx1"/>
                </a:solidFill>
              </a:endParaRPr>
            </a:p>
          </p:txBody>
        </p:sp>
        <p:sp>
          <p:nvSpPr>
            <p:cNvPr id="51274" name="Rectangle 74">
              <a:extLst>
                <a:ext uri="{FF2B5EF4-FFF2-40B4-BE49-F238E27FC236}">
                  <a16:creationId xmlns:a16="http://schemas.microsoft.com/office/drawing/2014/main" id="{4183BF80-92F0-463A-8CFB-1AC357DF8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710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 i="1">
                  <a:solidFill>
                    <a:schemeClr val="tx1"/>
                  </a:solidFill>
                </a:rPr>
                <a:t>i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75" name="Rectangle 75">
              <a:extLst>
                <a:ext uri="{FF2B5EF4-FFF2-40B4-BE49-F238E27FC236}">
                  <a16:creationId xmlns:a16="http://schemas.microsoft.com/office/drawing/2014/main" id="{EE58E7B4-5C74-44EC-931B-2BCF34717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710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 i="1">
                  <a:solidFill>
                    <a:schemeClr val="tx1"/>
                  </a:solidFill>
                </a:rPr>
                <a:t>i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76" name="Rectangle 76">
              <a:extLst>
                <a:ext uri="{FF2B5EF4-FFF2-40B4-BE49-F238E27FC236}">
                  <a16:creationId xmlns:a16="http://schemas.microsoft.com/office/drawing/2014/main" id="{73E4CAE0-8E5A-43AA-B1C3-44C2BA952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1710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 i="1">
                  <a:solidFill>
                    <a:schemeClr val="tx1"/>
                  </a:solidFill>
                </a:rPr>
                <a:t>i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  <p:sp>
          <p:nvSpPr>
            <p:cNvPr id="51277" name="Rectangle 77">
              <a:extLst>
                <a:ext uri="{FF2B5EF4-FFF2-40B4-BE49-F238E27FC236}">
                  <a16:creationId xmlns:a16="http://schemas.microsoft.com/office/drawing/2014/main" id="{48B3C372-E243-4612-8BF9-2773900B7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1710"/>
              <a:ext cx="2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300" i="1">
                  <a:solidFill>
                    <a:schemeClr val="tx1"/>
                  </a:solidFill>
                </a:rPr>
                <a:t>i</a:t>
              </a:r>
              <a:endParaRPr lang="en-US" altLang="zh-CN" b="0">
                <a:solidFill>
                  <a:schemeClr val="tx1"/>
                </a:solidFill>
              </a:endParaRPr>
            </a:p>
          </p:txBody>
        </p:sp>
      </p:grpSp>
      <p:sp>
        <p:nvSpPr>
          <p:cNvPr id="51280" name="Text Box 80">
            <a:extLst>
              <a:ext uri="{FF2B5EF4-FFF2-40B4-BE49-F238E27FC236}">
                <a16:creationId xmlns:a16="http://schemas.microsoft.com/office/drawing/2014/main" id="{49DCCF50-9021-43F0-B938-FBA7A33F9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72" y="3431603"/>
            <a:ext cx="8569156" cy="49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i="1" dirty="0">
                <a:solidFill>
                  <a:srgbClr val="0000FF"/>
                </a:solidFill>
                <a:ea typeface="楷体_GB2312" pitchFamily="49" charset="-122"/>
              </a:rPr>
              <a:t>y</a:t>
            </a:r>
            <a:r>
              <a:rPr lang="en-US" altLang="zh-CN" i="1" baseline="-25000" dirty="0">
                <a:solidFill>
                  <a:srgbClr val="0000FF"/>
                </a:solidFill>
                <a:ea typeface="楷体_GB2312" pitchFamily="49" charset="-122"/>
              </a:rPr>
              <a:t>i</a:t>
            </a:r>
            <a:r>
              <a:rPr lang="en-US" altLang="zh-CN" baseline="-25000" dirty="0">
                <a:solidFill>
                  <a:srgbClr val="0000FF"/>
                </a:solidFill>
                <a:ea typeface="楷体_GB2312" pitchFamily="49" charset="-122"/>
              </a:rPr>
              <a:t>+1</a:t>
            </a:r>
            <a:r>
              <a:rPr lang="zh-CN" altLang="en-US" dirty="0">
                <a:solidFill>
                  <a:srgbClr val="0000FF"/>
                </a:solidFill>
                <a:ea typeface="楷体_GB2312" pitchFamily="49" charset="-122"/>
              </a:rPr>
              <a:t>同时出现在等式两边，不能直接得到，称为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隐式欧拉格式</a:t>
            </a:r>
            <a:endParaRPr lang="zh-CN" altLang="en-US" dirty="0">
              <a:solidFill>
                <a:srgbClr val="0000FF"/>
              </a:solidFill>
              <a:ea typeface="楷体_GB2312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299185-A92B-45F6-96AC-6D0D4A8E92D6}"/>
              </a:ext>
            </a:extLst>
          </p:cNvPr>
          <p:cNvSpPr txBox="1"/>
          <p:nvPr/>
        </p:nvSpPr>
        <p:spPr>
          <a:xfrm>
            <a:off x="2413000" y="169365"/>
            <a:ext cx="431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9.3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显式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欧拉格式的改进</a:t>
            </a:r>
            <a:endParaRPr lang="en-US" altLang="zh-CN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9" name="Text Box 92">
            <a:extLst>
              <a:ext uri="{FF2B5EF4-FFF2-40B4-BE49-F238E27FC236}">
                <a16:creationId xmlns:a16="http://schemas.microsoft.com/office/drawing/2014/main" id="{1A34A710-4D86-884A-B640-3F2BDC18B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4121928"/>
            <a:ext cx="8534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latin typeface="+mn-ea"/>
                <a:ea typeface="+mn-ea"/>
              </a:rPr>
              <a:t>一般先用显式方法计算一个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迭代初值      </a:t>
            </a:r>
            <a:r>
              <a:rPr lang="zh-CN" altLang="en-US" b="0" dirty="0">
                <a:latin typeface="+mn-ea"/>
                <a:ea typeface="+mn-ea"/>
              </a:rPr>
              <a:t>，代入公式右端，使之转为下面的显式公式，反复迭代，直至收敛到满足精度。   </a:t>
            </a:r>
            <a:endParaRPr lang="en-US" altLang="zh-CN" b="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7E5EAD-52B4-3E44-8591-943B83CAD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97" y="4148440"/>
            <a:ext cx="457200" cy="419100"/>
          </a:xfrm>
          <a:prstGeom prst="rect">
            <a:avLst/>
          </a:prstGeom>
        </p:spPr>
      </p:pic>
      <p:sp>
        <p:nvSpPr>
          <p:cNvPr id="83" name="Text Box 92">
            <a:extLst>
              <a:ext uri="{FF2B5EF4-FFF2-40B4-BE49-F238E27FC236}">
                <a16:creationId xmlns:a16="http://schemas.microsoft.com/office/drawing/2014/main" id="{3675CF5C-89DF-C545-A8DF-6B54F8F1B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72" y="5631631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特点</a:t>
            </a:r>
            <a:r>
              <a:rPr lang="zh-CN" altLang="en-US" b="0" dirty="0">
                <a:latin typeface="+mn-ea"/>
                <a:ea typeface="+mn-ea"/>
              </a:rPr>
              <a:t>：计算不方便，但是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数值稳定性</a:t>
            </a:r>
            <a:r>
              <a:rPr lang="zh-CN" altLang="en-US" b="0" dirty="0">
                <a:latin typeface="+mn-ea"/>
                <a:ea typeface="+mn-ea"/>
              </a:rPr>
              <a:t>相对比较好。   </a:t>
            </a:r>
            <a:endParaRPr lang="en-US" altLang="zh-CN" b="0" dirty="0">
              <a:latin typeface="+mn-ea"/>
              <a:ea typeface="+mn-ea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A2B170A-AFC1-1D4B-B3F8-B20446D24F09}"/>
              </a:ext>
            </a:extLst>
          </p:cNvPr>
          <p:cNvGrpSpPr/>
          <p:nvPr/>
        </p:nvGrpSpPr>
        <p:grpSpPr>
          <a:xfrm>
            <a:off x="6580712" y="789155"/>
            <a:ext cx="2016125" cy="1163638"/>
            <a:chOff x="1663700" y="2949575"/>
            <a:chExt cx="2016125" cy="1163638"/>
          </a:xfrm>
        </p:grpSpPr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6F0D42D5-E7AA-324C-B9E3-CABDA320C6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82763" y="3616325"/>
              <a:ext cx="1587" cy="484188"/>
            </a:xfrm>
            <a:custGeom>
              <a:avLst/>
              <a:gdLst>
                <a:gd name="T0" fmla="*/ 566 h 566"/>
                <a:gd name="T1" fmla="*/ 556 h 566"/>
                <a:gd name="T2" fmla="*/ 546 h 566"/>
                <a:gd name="T3" fmla="*/ 541 h 566"/>
                <a:gd name="T4" fmla="*/ 531 h 566"/>
                <a:gd name="T5" fmla="*/ 521 h 566"/>
                <a:gd name="T6" fmla="*/ 511 h 566"/>
                <a:gd name="T7" fmla="*/ 501 h 566"/>
                <a:gd name="T8" fmla="*/ 491 h 566"/>
                <a:gd name="T9" fmla="*/ 481 h 566"/>
                <a:gd name="T10" fmla="*/ 476 h 566"/>
                <a:gd name="T11" fmla="*/ 466 h 566"/>
                <a:gd name="T12" fmla="*/ 456 h 566"/>
                <a:gd name="T13" fmla="*/ 446 h 566"/>
                <a:gd name="T14" fmla="*/ 436 h 566"/>
                <a:gd name="T15" fmla="*/ 426 h 566"/>
                <a:gd name="T16" fmla="*/ 421 h 566"/>
                <a:gd name="T17" fmla="*/ 411 h 566"/>
                <a:gd name="T18" fmla="*/ 401 h 566"/>
                <a:gd name="T19" fmla="*/ 391 h 566"/>
                <a:gd name="T20" fmla="*/ 381 h 566"/>
                <a:gd name="T21" fmla="*/ 371 h 566"/>
                <a:gd name="T22" fmla="*/ 361 h 566"/>
                <a:gd name="T23" fmla="*/ 356 h 566"/>
                <a:gd name="T24" fmla="*/ 346 h 566"/>
                <a:gd name="T25" fmla="*/ 336 h 566"/>
                <a:gd name="T26" fmla="*/ 326 h 566"/>
                <a:gd name="T27" fmla="*/ 316 h 566"/>
                <a:gd name="T28" fmla="*/ 306 h 566"/>
                <a:gd name="T29" fmla="*/ 296 h 566"/>
                <a:gd name="T30" fmla="*/ 291 h 566"/>
                <a:gd name="T31" fmla="*/ 281 h 566"/>
                <a:gd name="T32" fmla="*/ 271 h 566"/>
                <a:gd name="T33" fmla="*/ 261 h 566"/>
                <a:gd name="T34" fmla="*/ 251 h 566"/>
                <a:gd name="T35" fmla="*/ 241 h 566"/>
                <a:gd name="T36" fmla="*/ 236 h 566"/>
                <a:gd name="T37" fmla="*/ 226 h 566"/>
                <a:gd name="T38" fmla="*/ 216 h 566"/>
                <a:gd name="T39" fmla="*/ 206 h 566"/>
                <a:gd name="T40" fmla="*/ 196 h 566"/>
                <a:gd name="T41" fmla="*/ 186 h 566"/>
                <a:gd name="T42" fmla="*/ 176 h 566"/>
                <a:gd name="T43" fmla="*/ 171 h 566"/>
                <a:gd name="T44" fmla="*/ 161 h 566"/>
                <a:gd name="T45" fmla="*/ 151 h 566"/>
                <a:gd name="T46" fmla="*/ 141 h 566"/>
                <a:gd name="T47" fmla="*/ 131 h 566"/>
                <a:gd name="T48" fmla="*/ 120 h 566"/>
                <a:gd name="T49" fmla="*/ 115 h 566"/>
                <a:gd name="T50" fmla="*/ 105 h 566"/>
                <a:gd name="T51" fmla="*/ 95 h 566"/>
                <a:gd name="T52" fmla="*/ 85 h 566"/>
                <a:gd name="T53" fmla="*/ 75 h 566"/>
                <a:gd name="T54" fmla="*/ 65 h 566"/>
                <a:gd name="T55" fmla="*/ 55 h 566"/>
                <a:gd name="T56" fmla="*/ 50 h 566"/>
                <a:gd name="T57" fmla="*/ 40 h 566"/>
                <a:gd name="T58" fmla="*/ 30 h 566"/>
                <a:gd name="T59" fmla="*/ 20 h 566"/>
                <a:gd name="T60" fmla="*/ 10 h 566"/>
                <a:gd name="T61" fmla="*/ 0 h 56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  <a:cxn ang="0">
                  <a:pos x="0" y="T50"/>
                </a:cxn>
                <a:cxn ang="0">
                  <a:pos x="0" y="T51"/>
                </a:cxn>
                <a:cxn ang="0">
                  <a:pos x="0" y="T52"/>
                </a:cxn>
                <a:cxn ang="0">
                  <a:pos x="0" y="T53"/>
                </a:cxn>
                <a:cxn ang="0">
                  <a:pos x="0" y="T54"/>
                </a:cxn>
                <a:cxn ang="0">
                  <a:pos x="0" y="T55"/>
                </a:cxn>
                <a:cxn ang="0">
                  <a:pos x="0" y="T56"/>
                </a:cxn>
                <a:cxn ang="0">
                  <a:pos x="0" y="T57"/>
                </a:cxn>
                <a:cxn ang="0">
                  <a:pos x="0" y="T58"/>
                </a:cxn>
                <a:cxn ang="0">
                  <a:pos x="0" y="T59"/>
                </a:cxn>
                <a:cxn ang="0">
                  <a:pos x="0" y="T60"/>
                </a:cxn>
                <a:cxn ang="0">
                  <a:pos x="0" y="T61"/>
                </a:cxn>
              </a:cxnLst>
              <a:rect l="0" t="0" r="r" b="b"/>
              <a:pathLst>
                <a:path h="566">
                  <a:moveTo>
                    <a:pt x="0" y="566"/>
                  </a:moveTo>
                  <a:lnTo>
                    <a:pt x="0" y="556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1"/>
                  </a:lnTo>
                  <a:lnTo>
                    <a:pt x="0" y="521"/>
                  </a:lnTo>
                  <a:lnTo>
                    <a:pt x="0" y="511"/>
                  </a:lnTo>
                  <a:lnTo>
                    <a:pt x="0" y="501"/>
                  </a:lnTo>
                  <a:lnTo>
                    <a:pt x="0" y="491"/>
                  </a:lnTo>
                  <a:lnTo>
                    <a:pt x="0" y="481"/>
                  </a:lnTo>
                  <a:lnTo>
                    <a:pt x="0" y="476"/>
                  </a:lnTo>
                  <a:lnTo>
                    <a:pt x="0" y="466"/>
                  </a:lnTo>
                  <a:lnTo>
                    <a:pt x="0" y="456"/>
                  </a:lnTo>
                  <a:lnTo>
                    <a:pt x="0" y="446"/>
                  </a:lnTo>
                  <a:lnTo>
                    <a:pt x="0" y="436"/>
                  </a:lnTo>
                  <a:lnTo>
                    <a:pt x="0" y="426"/>
                  </a:lnTo>
                  <a:lnTo>
                    <a:pt x="0" y="421"/>
                  </a:lnTo>
                  <a:lnTo>
                    <a:pt x="0" y="411"/>
                  </a:lnTo>
                  <a:lnTo>
                    <a:pt x="0" y="401"/>
                  </a:lnTo>
                  <a:lnTo>
                    <a:pt x="0" y="391"/>
                  </a:lnTo>
                  <a:lnTo>
                    <a:pt x="0" y="381"/>
                  </a:lnTo>
                  <a:lnTo>
                    <a:pt x="0" y="371"/>
                  </a:lnTo>
                  <a:lnTo>
                    <a:pt x="0" y="361"/>
                  </a:lnTo>
                  <a:lnTo>
                    <a:pt x="0" y="356"/>
                  </a:lnTo>
                  <a:lnTo>
                    <a:pt x="0" y="346"/>
                  </a:lnTo>
                  <a:lnTo>
                    <a:pt x="0" y="336"/>
                  </a:lnTo>
                  <a:lnTo>
                    <a:pt x="0" y="326"/>
                  </a:lnTo>
                  <a:lnTo>
                    <a:pt x="0" y="316"/>
                  </a:lnTo>
                  <a:lnTo>
                    <a:pt x="0" y="306"/>
                  </a:lnTo>
                  <a:lnTo>
                    <a:pt x="0" y="296"/>
                  </a:lnTo>
                  <a:lnTo>
                    <a:pt x="0" y="291"/>
                  </a:lnTo>
                  <a:lnTo>
                    <a:pt x="0" y="281"/>
                  </a:lnTo>
                  <a:lnTo>
                    <a:pt x="0" y="271"/>
                  </a:lnTo>
                  <a:lnTo>
                    <a:pt x="0" y="261"/>
                  </a:lnTo>
                  <a:lnTo>
                    <a:pt x="0" y="251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26"/>
                  </a:lnTo>
                  <a:lnTo>
                    <a:pt x="0" y="216"/>
                  </a:lnTo>
                  <a:lnTo>
                    <a:pt x="0" y="206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76"/>
                  </a:lnTo>
                  <a:lnTo>
                    <a:pt x="0" y="171"/>
                  </a:lnTo>
                  <a:lnTo>
                    <a:pt x="0" y="161"/>
                  </a:lnTo>
                  <a:lnTo>
                    <a:pt x="0" y="151"/>
                  </a:lnTo>
                  <a:lnTo>
                    <a:pt x="0" y="141"/>
                  </a:lnTo>
                  <a:lnTo>
                    <a:pt x="0" y="13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05"/>
                  </a:lnTo>
                  <a:lnTo>
                    <a:pt x="0" y="95"/>
                  </a:lnTo>
                  <a:lnTo>
                    <a:pt x="0" y="85"/>
                  </a:lnTo>
                  <a:lnTo>
                    <a:pt x="0" y="75"/>
                  </a:lnTo>
                  <a:lnTo>
                    <a:pt x="0" y="65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40F601F5-9A30-7F48-91C1-8345A31BAB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55850" y="2949575"/>
              <a:ext cx="1588" cy="1150938"/>
            </a:xfrm>
            <a:custGeom>
              <a:avLst/>
              <a:gdLst>
                <a:gd name="T0" fmla="*/ 1332 h 1342"/>
                <a:gd name="T1" fmla="*/ 1307 h 1342"/>
                <a:gd name="T2" fmla="*/ 1277 h 1342"/>
                <a:gd name="T3" fmla="*/ 1252 h 1342"/>
                <a:gd name="T4" fmla="*/ 1222 h 1342"/>
                <a:gd name="T5" fmla="*/ 1197 h 1342"/>
                <a:gd name="T6" fmla="*/ 1167 h 1342"/>
                <a:gd name="T7" fmla="*/ 1137 h 1342"/>
                <a:gd name="T8" fmla="*/ 1112 h 1342"/>
                <a:gd name="T9" fmla="*/ 1082 h 1342"/>
                <a:gd name="T10" fmla="*/ 1057 h 1342"/>
                <a:gd name="T11" fmla="*/ 1027 h 1342"/>
                <a:gd name="T12" fmla="*/ 1002 h 1342"/>
                <a:gd name="T13" fmla="*/ 972 h 1342"/>
                <a:gd name="T14" fmla="*/ 952 h 1342"/>
                <a:gd name="T15" fmla="*/ 927 h 1342"/>
                <a:gd name="T16" fmla="*/ 896 h 1342"/>
                <a:gd name="T17" fmla="*/ 871 h 1342"/>
                <a:gd name="T18" fmla="*/ 841 h 1342"/>
                <a:gd name="T19" fmla="*/ 816 h 1342"/>
                <a:gd name="T20" fmla="*/ 786 h 1342"/>
                <a:gd name="T21" fmla="*/ 761 h 1342"/>
                <a:gd name="T22" fmla="*/ 731 h 1342"/>
                <a:gd name="T23" fmla="*/ 706 h 1342"/>
                <a:gd name="T24" fmla="*/ 676 h 1342"/>
                <a:gd name="T25" fmla="*/ 646 h 1342"/>
                <a:gd name="T26" fmla="*/ 621 h 1342"/>
                <a:gd name="T27" fmla="*/ 591 h 1342"/>
                <a:gd name="T28" fmla="*/ 566 h 1342"/>
                <a:gd name="T29" fmla="*/ 536 h 1342"/>
                <a:gd name="T30" fmla="*/ 511 h 1342"/>
                <a:gd name="T31" fmla="*/ 481 h 1342"/>
                <a:gd name="T32" fmla="*/ 461 h 1342"/>
                <a:gd name="T33" fmla="*/ 436 h 1342"/>
                <a:gd name="T34" fmla="*/ 405 h 1342"/>
                <a:gd name="T35" fmla="*/ 380 h 1342"/>
                <a:gd name="T36" fmla="*/ 350 h 1342"/>
                <a:gd name="T37" fmla="*/ 325 h 1342"/>
                <a:gd name="T38" fmla="*/ 295 h 1342"/>
                <a:gd name="T39" fmla="*/ 270 h 1342"/>
                <a:gd name="T40" fmla="*/ 240 h 1342"/>
                <a:gd name="T41" fmla="*/ 215 h 1342"/>
                <a:gd name="T42" fmla="*/ 185 h 1342"/>
                <a:gd name="T43" fmla="*/ 155 h 1342"/>
                <a:gd name="T44" fmla="*/ 130 h 1342"/>
                <a:gd name="T45" fmla="*/ 100 h 1342"/>
                <a:gd name="T46" fmla="*/ 75 h 1342"/>
                <a:gd name="T47" fmla="*/ 45 h 1342"/>
                <a:gd name="T48" fmla="*/ 20 h 1342"/>
                <a:gd name="T49" fmla="*/ 0 h 134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1342">
                  <a:moveTo>
                    <a:pt x="0" y="1342"/>
                  </a:moveTo>
                  <a:lnTo>
                    <a:pt x="0" y="1332"/>
                  </a:lnTo>
                  <a:lnTo>
                    <a:pt x="0" y="1317"/>
                  </a:lnTo>
                  <a:lnTo>
                    <a:pt x="0" y="1307"/>
                  </a:lnTo>
                  <a:lnTo>
                    <a:pt x="0" y="1287"/>
                  </a:lnTo>
                  <a:lnTo>
                    <a:pt x="0" y="1277"/>
                  </a:lnTo>
                  <a:lnTo>
                    <a:pt x="0" y="1257"/>
                  </a:lnTo>
                  <a:lnTo>
                    <a:pt x="0" y="1252"/>
                  </a:lnTo>
                  <a:lnTo>
                    <a:pt x="0" y="1232"/>
                  </a:lnTo>
                  <a:lnTo>
                    <a:pt x="0" y="1222"/>
                  </a:lnTo>
                  <a:lnTo>
                    <a:pt x="0" y="1202"/>
                  </a:lnTo>
                  <a:lnTo>
                    <a:pt x="0" y="1197"/>
                  </a:lnTo>
                  <a:lnTo>
                    <a:pt x="0" y="1187"/>
                  </a:lnTo>
                  <a:lnTo>
                    <a:pt x="0" y="1167"/>
                  </a:lnTo>
                  <a:lnTo>
                    <a:pt x="0" y="1157"/>
                  </a:lnTo>
                  <a:lnTo>
                    <a:pt x="0" y="1137"/>
                  </a:lnTo>
                  <a:lnTo>
                    <a:pt x="0" y="1132"/>
                  </a:lnTo>
                  <a:lnTo>
                    <a:pt x="0" y="1112"/>
                  </a:lnTo>
                  <a:lnTo>
                    <a:pt x="0" y="1102"/>
                  </a:lnTo>
                  <a:lnTo>
                    <a:pt x="0" y="1082"/>
                  </a:lnTo>
                  <a:lnTo>
                    <a:pt x="0" y="1072"/>
                  </a:lnTo>
                  <a:lnTo>
                    <a:pt x="0" y="1057"/>
                  </a:lnTo>
                  <a:lnTo>
                    <a:pt x="0" y="1047"/>
                  </a:lnTo>
                  <a:lnTo>
                    <a:pt x="0" y="1027"/>
                  </a:lnTo>
                  <a:lnTo>
                    <a:pt x="0" y="1017"/>
                  </a:lnTo>
                  <a:lnTo>
                    <a:pt x="0" y="1002"/>
                  </a:lnTo>
                  <a:lnTo>
                    <a:pt x="0" y="992"/>
                  </a:lnTo>
                  <a:lnTo>
                    <a:pt x="0" y="972"/>
                  </a:lnTo>
                  <a:lnTo>
                    <a:pt x="0" y="962"/>
                  </a:lnTo>
                  <a:lnTo>
                    <a:pt x="0" y="952"/>
                  </a:lnTo>
                  <a:lnTo>
                    <a:pt x="0" y="937"/>
                  </a:lnTo>
                  <a:lnTo>
                    <a:pt x="0" y="927"/>
                  </a:lnTo>
                  <a:lnTo>
                    <a:pt x="0" y="907"/>
                  </a:lnTo>
                  <a:lnTo>
                    <a:pt x="0" y="896"/>
                  </a:lnTo>
                  <a:lnTo>
                    <a:pt x="0" y="881"/>
                  </a:lnTo>
                  <a:lnTo>
                    <a:pt x="0" y="871"/>
                  </a:lnTo>
                  <a:lnTo>
                    <a:pt x="0" y="851"/>
                  </a:lnTo>
                  <a:lnTo>
                    <a:pt x="0" y="841"/>
                  </a:lnTo>
                  <a:lnTo>
                    <a:pt x="0" y="826"/>
                  </a:lnTo>
                  <a:lnTo>
                    <a:pt x="0" y="816"/>
                  </a:lnTo>
                  <a:lnTo>
                    <a:pt x="0" y="796"/>
                  </a:lnTo>
                  <a:lnTo>
                    <a:pt x="0" y="786"/>
                  </a:lnTo>
                  <a:lnTo>
                    <a:pt x="0" y="766"/>
                  </a:lnTo>
                  <a:lnTo>
                    <a:pt x="0" y="761"/>
                  </a:lnTo>
                  <a:lnTo>
                    <a:pt x="0" y="741"/>
                  </a:lnTo>
                  <a:lnTo>
                    <a:pt x="0" y="731"/>
                  </a:lnTo>
                  <a:lnTo>
                    <a:pt x="0" y="721"/>
                  </a:lnTo>
                  <a:lnTo>
                    <a:pt x="0" y="706"/>
                  </a:lnTo>
                  <a:lnTo>
                    <a:pt x="0" y="696"/>
                  </a:lnTo>
                  <a:lnTo>
                    <a:pt x="0" y="676"/>
                  </a:lnTo>
                  <a:lnTo>
                    <a:pt x="0" y="666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21"/>
                  </a:lnTo>
                  <a:lnTo>
                    <a:pt x="0" y="611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66"/>
                  </a:lnTo>
                  <a:lnTo>
                    <a:pt x="0" y="556"/>
                  </a:lnTo>
                  <a:lnTo>
                    <a:pt x="0" y="536"/>
                  </a:lnTo>
                  <a:lnTo>
                    <a:pt x="0" y="526"/>
                  </a:lnTo>
                  <a:lnTo>
                    <a:pt x="0" y="511"/>
                  </a:lnTo>
                  <a:lnTo>
                    <a:pt x="0" y="501"/>
                  </a:lnTo>
                  <a:lnTo>
                    <a:pt x="0" y="481"/>
                  </a:lnTo>
                  <a:lnTo>
                    <a:pt x="0" y="471"/>
                  </a:lnTo>
                  <a:lnTo>
                    <a:pt x="0" y="461"/>
                  </a:lnTo>
                  <a:lnTo>
                    <a:pt x="0" y="446"/>
                  </a:lnTo>
                  <a:lnTo>
                    <a:pt x="0" y="436"/>
                  </a:lnTo>
                  <a:lnTo>
                    <a:pt x="0" y="415"/>
                  </a:lnTo>
                  <a:lnTo>
                    <a:pt x="0" y="405"/>
                  </a:lnTo>
                  <a:lnTo>
                    <a:pt x="0" y="390"/>
                  </a:lnTo>
                  <a:lnTo>
                    <a:pt x="0" y="380"/>
                  </a:lnTo>
                  <a:lnTo>
                    <a:pt x="0" y="360"/>
                  </a:lnTo>
                  <a:lnTo>
                    <a:pt x="0" y="350"/>
                  </a:lnTo>
                  <a:lnTo>
                    <a:pt x="0" y="335"/>
                  </a:lnTo>
                  <a:lnTo>
                    <a:pt x="0" y="325"/>
                  </a:lnTo>
                  <a:lnTo>
                    <a:pt x="0" y="305"/>
                  </a:lnTo>
                  <a:lnTo>
                    <a:pt x="0" y="295"/>
                  </a:lnTo>
                  <a:lnTo>
                    <a:pt x="0" y="280"/>
                  </a:lnTo>
                  <a:lnTo>
                    <a:pt x="0" y="270"/>
                  </a:lnTo>
                  <a:lnTo>
                    <a:pt x="0" y="250"/>
                  </a:lnTo>
                  <a:lnTo>
                    <a:pt x="0" y="240"/>
                  </a:lnTo>
                  <a:lnTo>
                    <a:pt x="0" y="230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85"/>
                  </a:lnTo>
                  <a:lnTo>
                    <a:pt x="0" y="175"/>
                  </a:lnTo>
                  <a:lnTo>
                    <a:pt x="0" y="155"/>
                  </a:lnTo>
                  <a:lnTo>
                    <a:pt x="0" y="150"/>
                  </a:lnTo>
                  <a:lnTo>
                    <a:pt x="0" y="130"/>
                  </a:lnTo>
                  <a:lnTo>
                    <a:pt x="0" y="120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75"/>
                  </a:lnTo>
                  <a:lnTo>
                    <a:pt x="0" y="65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AD896B2A-533C-C443-8E06-77CDD305D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35288" y="2957513"/>
              <a:ext cx="1587" cy="1155700"/>
            </a:xfrm>
            <a:custGeom>
              <a:avLst/>
              <a:gdLst>
                <a:gd name="T0" fmla="*/ 1553 h 1573"/>
                <a:gd name="T1" fmla="*/ 1528 h 1573"/>
                <a:gd name="T2" fmla="*/ 1498 h 1573"/>
                <a:gd name="T3" fmla="*/ 1463 h 1573"/>
                <a:gd name="T4" fmla="*/ 1433 h 1573"/>
                <a:gd name="T5" fmla="*/ 1398 h 1573"/>
                <a:gd name="T6" fmla="*/ 1368 h 1573"/>
                <a:gd name="T7" fmla="*/ 1333 h 1573"/>
                <a:gd name="T8" fmla="*/ 1303 h 1573"/>
                <a:gd name="T9" fmla="*/ 1268 h 1573"/>
                <a:gd name="T10" fmla="*/ 1243 h 1573"/>
                <a:gd name="T11" fmla="*/ 1213 h 1573"/>
                <a:gd name="T12" fmla="*/ 1178 h 1573"/>
                <a:gd name="T13" fmla="*/ 1148 h 1573"/>
                <a:gd name="T14" fmla="*/ 1112 h 1573"/>
                <a:gd name="T15" fmla="*/ 1082 h 1573"/>
                <a:gd name="T16" fmla="*/ 1047 h 1573"/>
                <a:gd name="T17" fmla="*/ 1017 h 1573"/>
                <a:gd name="T18" fmla="*/ 982 h 1573"/>
                <a:gd name="T19" fmla="*/ 952 h 1573"/>
                <a:gd name="T20" fmla="*/ 927 h 1573"/>
                <a:gd name="T21" fmla="*/ 887 h 1573"/>
                <a:gd name="T22" fmla="*/ 862 h 1573"/>
                <a:gd name="T23" fmla="*/ 822 h 1573"/>
                <a:gd name="T24" fmla="*/ 797 h 1573"/>
                <a:gd name="T25" fmla="*/ 757 h 1573"/>
                <a:gd name="T26" fmla="*/ 732 h 1573"/>
                <a:gd name="T27" fmla="*/ 692 h 1573"/>
                <a:gd name="T28" fmla="*/ 667 h 1573"/>
                <a:gd name="T29" fmla="*/ 636 h 1573"/>
                <a:gd name="T30" fmla="*/ 601 h 1573"/>
                <a:gd name="T31" fmla="*/ 571 h 1573"/>
                <a:gd name="T32" fmla="*/ 536 h 1573"/>
                <a:gd name="T33" fmla="*/ 511 h 1573"/>
                <a:gd name="T34" fmla="*/ 471 h 1573"/>
                <a:gd name="T35" fmla="*/ 446 h 1573"/>
                <a:gd name="T36" fmla="*/ 406 h 1573"/>
                <a:gd name="T37" fmla="*/ 381 h 1573"/>
                <a:gd name="T38" fmla="*/ 351 h 1573"/>
                <a:gd name="T39" fmla="*/ 316 h 1573"/>
                <a:gd name="T40" fmla="*/ 286 h 1573"/>
                <a:gd name="T41" fmla="*/ 251 h 1573"/>
                <a:gd name="T42" fmla="*/ 221 h 1573"/>
                <a:gd name="T43" fmla="*/ 186 h 1573"/>
                <a:gd name="T44" fmla="*/ 155 h 1573"/>
                <a:gd name="T45" fmla="*/ 120 h 1573"/>
                <a:gd name="T46" fmla="*/ 90 h 1573"/>
                <a:gd name="T47" fmla="*/ 65 h 1573"/>
                <a:gd name="T48" fmla="*/ 25 h 1573"/>
                <a:gd name="T49" fmla="*/ 0 h 157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</a:cxnLst>
              <a:rect l="0" t="0" r="r" b="b"/>
              <a:pathLst>
                <a:path h="1573">
                  <a:moveTo>
                    <a:pt x="0" y="1573"/>
                  </a:moveTo>
                  <a:lnTo>
                    <a:pt x="0" y="1553"/>
                  </a:lnTo>
                  <a:lnTo>
                    <a:pt x="0" y="1548"/>
                  </a:lnTo>
                  <a:lnTo>
                    <a:pt x="0" y="1528"/>
                  </a:lnTo>
                  <a:lnTo>
                    <a:pt x="0" y="1508"/>
                  </a:lnTo>
                  <a:lnTo>
                    <a:pt x="0" y="1498"/>
                  </a:lnTo>
                  <a:lnTo>
                    <a:pt x="0" y="1483"/>
                  </a:lnTo>
                  <a:lnTo>
                    <a:pt x="0" y="1463"/>
                  </a:lnTo>
                  <a:lnTo>
                    <a:pt x="0" y="1443"/>
                  </a:lnTo>
                  <a:lnTo>
                    <a:pt x="0" y="1433"/>
                  </a:lnTo>
                  <a:lnTo>
                    <a:pt x="0" y="1418"/>
                  </a:lnTo>
                  <a:lnTo>
                    <a:pt x="0" y="1398"/>
                  </a:lnTo>
                  <a:lnTo>
                    <a:pt x="0" y="1388"/>
                  </a:lnTo>
                  <a:lnTo>
                    <a:pt x="0" y="1368"/>
                  </a:lnTo>
                  <a:lnTo>
                    <a:pt x="0" y="1353"/>
                  </a:lnTo>
                  <a:lnTo>
                    <a:pt x="0" y="1333"/>
                  </a:lnTo>
                  <a:lnTo>
                    <a:pt x="0" y="1323"/>
                  </a:lnTo>
                  <a:lnTo>
                    <a:pt x="0" y="1303"/>
                  </a:lnTo>
                  <a:lnTo>
                    <a:pt x="0" y="1288"/>
                  </a:lnTo>
                  <a:lnTo>
                    <a:pt x="0" y="1268"/>
                  </a:lnTo>
                  <a:lnTo>
                    <a:pt x="0" y="1258"/>
                  </a:lnTo>
                  <a:lnTo>
                    <a:pt x="0" y="1243"/>
                  </a:lnTo>
                  <a:lnTo>
                    <a:pt x="0" y="1223"/>
                  </a:lnTo>
                  <a:lnTo>
                    <a:pt x="0" y="1213"/>
                  </a:lnTo>
                  <a:lnTo>
                    <a:pt x="0" y="1193"/>
                  </a:lnTo>
                  <a:lnTo>
                    <a:pt x="0" y="1178"/>
                  </a:lnTo>
                  <a:lnTo>
                    <a:pt x="0" y="1158"/>
                  </a:lnTo>
                  <a:lnTo>
                    <a:pt x="0" y="1148"/>
                  </a:lnTo>
                  <a:lnTo>
                    <a:pt x="0" y="1127"/>
                  </a:lnTo>
                  <a:lnTo>
                    <a:pt x="0" y="1112"/>
                  </a:lnTo>
                  <a:lnTo>
                    <a:pt x="0" y="1102"/>
                  </a:lnTo>
                  <a:lnTo>
                    <a:pt x="0" y="1082"/>
                  </a:lnTo>
                  <a:lnTo>
                    <a:pt x="0" y="1062"/>
                  </a:lnTo>
                  <a:lnTo>
                    <a:pt x="0" y="1047"/>
                  </a:lnTo>
                  <a:lnTo>
                    <a:pt x="0" y="1037"/>
                  </a:lnTo>
                  <a:lnTo>
                    <a:pt x="0" y="1017"/>
                  </a:lnTo>
                  <a:lnTo>
                    <a:pt x="0" y="997"/>
                  </a:lnTo>
                  <a:lnTo>
                    <a:pt x="0" y="982"/>
                  </a:lnTo>
                  <a:lnTo>
                    <a:pt x="0" y="972"/>
                  </a:lnTo>
                  <a:lnTo>
                    <a:pt x="0" y="952"/>
                  </a:lnTo>
                  <a:lnTo>
                    <a:pt x="0" y="937"/>
                  </a:lnTo>
                  <a:lnTo>
                    <a:pt x="0" y="927"/>
                  </a:lnTo>
                  <a:lnTo>
                    <a:pt x="0" y="907"/>
                  </a:lnTo>
                  <a:lnTo>
                    <a:pt x="0" y="887"/>
                  </a:lnTo>
                  <a:lnTo>
                    <a:pt x="0" y="872"/>
                  </a:lnTo>
                  <a:lnTo>
                    <a:pt x="0" y="862"/>
                  </a:lnTo>
                  <a:lnTo>
                    <a:pt x="0" y="842"/>
                  </a:lnTo>
                  <a:lnTo>
                    <a:pt x="0" y="822"/>
                  </a:lnTo>
                  <a:lnTo>
                    <a:pt x="0" y="817"/>
                  </a:lnTo>
                  <a:lnTo>
                    <a:pt x="0" y="797"/>
                  </a:lnTo>
                  <a:lnTo>
                    <a:pt x="0" y="777"/>
                  </a:lnTo>
                  <a:lnTo>
                    <a:pt x="0" y="757"/>
                  </a:lnTo>
                  <a:lnTo>
                    <a:pt x="0" y="752"/>
                  </a:lnTo>
                  <a:lnTo>
                    <a:pt x="0" y="732"/>
                  </a:lnTo>
                  <a:lnTo>
                    <a:pt x="0" y="712"/>
                  </a:lnTo>
                  <a:lnTo>
                    <a:pt x="0" y="692"/>
                  </a:lnTo>
                  <a:lnTo>
                    <a:pt x="0" y="687"/>
                  </a:lnTo>
                  <a:lnTo>
                    <a:pt x="0" y="667"/>
                  </a:lnTo>
                  <a:lnTo>
                    <a:pt x="0" y="646"/>
                  </a:lnTo>
                  <a:lnTo>
                    <a:pt x="0" y="636"/>
                  </a:lnTo>
                  <a:lnTo>
                    <a:pt x="0" y="621"/>
                  </a:lnTo>
                  <a:lnTo>
                    <a:pt x="0" y="601"/>
                  </a:lnTo>
                  <a:lnTo>
                    <a:pt x="0" y="581"/>
                  </a:lnTo>
                  <a:lnTo>
                    <a:pt x="0" y="571"/>
                  </a:lnTo>
                  <a:lnTo>
                    <a:pt x="0" y="556"/>
                  </a:lnTo>
                  <a:lnTo>
                    <a:pt x="0" y="536"/>
                  </a:lnTo>
                  <a:lnTo>
                    <a:pt x="0" y="526"/>
                  </a:lnTo>
                  <a:lnTo>
                    <a:pt x="0" y="511"/>
                  </a:lnTo>
                  <a:lnTo>
                    <a:pt x="0" y="491"/>
                  </a:lnTo>
                  <a:lnTo>
                    <a:pt x="0" y="471"/>
                  </a:lnTo>
                  <a:lnTo>
                    <a:pt x="0" y="461"/>
                  </a:lnTo>
                  <a:lnTo>
                    <a:pt x="0" y="446"/>
                  </a:lnTo>
                  <a:lnTo>
                    <a:pt x="0" y="426"/>
                  </a:lnTo>
                  <a:lnTo>
                    <a:pt x="0" y="406"/>
                  </a:lnTo>
                  <a:lnTo>
                    <a:pt x="0" y="396"/>
                  </a:lnTo>
                  <a:lnTo>
                    <a:pt x="0" y="381"/>
                  </a:lnTo>
                  <a:lnTo>
                    <a:pt x="0" y="361"/>
                  </a:lnTo>
                  <a:lnTo>
                    <a:pt x="0" y="351"/>
                  </a:lnTo>
                  <a:lnTo>
                    <a:pt x="0" y="331"/>
                  </a:lnTo>
                  <a:lnTo>
                    <a:pt x="0" y="316"/>
                  </a:lnTo>
                  <a:lnTo>
                    <a:pt x="0" y="296"/>
                  </a:lnTo>
                  <a:lnTo>
                    <a:pt x="0" y="286"/>
                  </a:lnTo>
                  <a:lnTo>
                    <a:pt x="0" y="266"/>
                  </a:lnTo>
                  <a:lnTo>
                    <a:pt x="0" y="251"/>
                  </a:lnTo>
                  <a:lnTo>
                    <a:pt x="0" y="241"/>
                  </a:lnTo>
                  <a:lnTo>
                    <a:pt x="0" y="221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0" y="175"/>
                  </a:lnTo>
                  <a:lnTo>
                    <a:pt x="0" y="155"/>
                  </a:lnTo>
                  <a:lnTo>
                    <a:pt x="0" y="140"/>
                  </a:lnTo>
                  <a:lnTo>
                    <a:pt x="0" y="120"/>
                  </a:lnTo>
                  <a:lnTo>
                    <a:pt x="0" y="110"/>
                  </a:lnTo>
                  <a:lnTo>
                    <a:pt x="0" y="90"/>
                  </a:lnTo>
                  <a:lnTo>
                    <a:pt x="0" y="75"/>
                  </a:lnTo>
                  <a:lnTo>
                    <a:pt x="0" y="65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CDC44D59-46AB-1F4A-B237-A6A217C72E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63700" y="4100513"/>
              <a:ext cx="2008188" cy="1587"/>
            </a:xfrm>
            <a:custGeom>
              <a:avLst/>
              <a:gdLst>
                <a:gd name="T0" fmla="*/ 25 w 3020"/>
                <a:gd name="T1" fmla="*/ 90 w 3020"/>
                <a:gd name="T2" fmla="*/ 150 w 3020"/>
                <a:gd name="T3" fmla="*/ 211 w 3020"/>
                <a:gd name="T4" fmla="*/ 276 w 3020"/>
                <a:gd name="T5" fmla="*/ 331 w 3020"/>
                <a:gd name="T6" fmla="*/ 397 w 3020"/>
                <a:gd name="T7" fmla="*/ 457 w 3020"/>
                <a:gd name="T8" fmla="*/ 517 w 3020"/>
                <a:gd name="T9" fmla="*/ 578 w 3020"/>
                <a:gd name="T10" fmla="*/ 638 w 3020"/>
                <a:gd name="T11" fmla="*/ 703 w 3020"/>
                <a:gd name="T12" fmla="*/ 764 w 3020"/>
                <a:gd name="T13" fmla="*/ 824 w 3020"/>
                <a:gd name="T14" fmla="*/ 884 w 3020"/>
                <a:gd name="T15" fmla="*/ 944 w 3020"/>
                <a:gd name="T16" fmla="*/ 1005 w 3020"/>
                <a:gd name="T17" fmla="*/ 1070 w 3020"/>
                <a:gd name="T18" fmla="*/ 1125 w 3020"/>
                <a:gd name="T19" fmla="*/ 1191 w 3020"/>
                <a:gd name="T20" fmla="*/ 1251 w 3020"/>
                <a:gd name="T21" fmla="*/ 1311 w 3020"/>
                <a:gd name="T22" fmla="*/ 1377 w 3020"/>
                <a:gd name="T23" fmla="*/ 1432 w 3020"/>
                <a:gd name="T24" fmla="*/ 1497 w 3020"/>
                <a:gd name="T25" fmla="*/ 1553 w 3020"/>
                <a:gd name="T26" fmla="*/ 1618 w 3020"/>
                <a:gd name="T27" fmla="*/ 1683 w 3020"/>
                <a:gd name="T28" fmla="*/ 1738 w 3020"/>
                <a:gd name="T29" fmla="*/ 1804 w 3020"/>
                <a:gd name="T30" fmla="*/ 1859 w 3020"/>
                <a:gd name="T31" fmla="*/ 1924 w 3020"/>
                <a:gd name="T32" fmla="*/ 1980 w 3020"/>
                <a:gd name="T33" fmla="*/ 2045 w 3020"/>
                <a:gd name="T34" fmla="*/ 2100 w 3020"/>
                <a:gd name="T35" fmla="*/ 2166 w 3020"/>
                <a:gd name="T36" fmla="*/ 2231 w 3020"/>
                <a:gd name="T37" fmla="*/ 2286 w 3020"/>
                <a:gd name="T38" fmla="*/ 2352 w 3020"/>
                <a:gd name="T39" fmla="*/ 2407 w 3020"/>
                <a:gd name="T40" fmla="*/ 2472 w 3020"/>
                <a:gd name="T41" fmla="*/ 2527 w 3020"/>
                <a:gd name="T42" fmla="*/ 2593 w 3020"/>
                <a:gd name="T43" fmla="*/ 2648 w 3020"/>
                <a:gd name="T44" fmla="*/ 2713 w 3020"/>
                <a:gd name="T45" fmla="*/ 2779 w 3020"/>
                <a:gd name="T46" fmla="*/ 2834 w 3020"/>
                <a:gd name="T47" fmla="*/ 2899 w 3020"/>
                <a:gd name="T48" fmla="*/ 2955 w 3020"/>
                <a:gd name="T49" fmla="*/ 3020 w 30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3020">
                  <a:moveTo>
                    <a:pt x="0" y="0"/>
                  </a:moveTo>
                  <a:lnTo>
                    <a:pt x="25" y="0"/>
                  </a:lnTo>
                  <a:lnTo>
                    <a:pt x="65" y="0"/>
                  </a:lnTo>
                  <a:lnTo>
                    <a:pt x="90" y="0"/>
                  </a:lnTo>
                  <a:lnTo>
                    <a:pt x="120" y="0"/>
                  </a:lnTo>
                  <a:lnTo>
                    <a:pt x="150" y="0"/>
                  </a:lnTo>
                  <a:lnTo>
                    <a:pt x="186" y="0"/>
                  </a:lnTo>
                  <a:lnTo>
                    <a:pt x="211" y="0"/>
                  </a:lnTo>
                  <a:lnTo>
                    <a:pt x="241" y="0"/>
                  </a:lnTo>
                  <a:lnTo>
                    <a:pt x="276" y="0"/>
                  </a:lnTo>
                  <a:lnTo>
                    <a:pt x="306" y="0"/>
                  </a:lnTo>
                  <a:lnTo>
                    <a:pt x="331" y="0"/>
                  </a:lnTo>
                  <a:lnTo>
                    <a:pt x="362" y="0"/>
                  </a:lnTo>
                  <a:lnTo>
                    <a:pt x="397" y="0"/>
                  </a:lnTo>
                  <a:lnTo>
                    <a:pt x="427" y="0"/>
                  </a:lnTo>
                  <a:lnTo>
                    <a:pt x="457" y="0"/>
                  </a:lnTo>
                  <a:lnTo>
                    <a:pt x="492" y="0"/>
                  </a:lnTo>
                  <a:lnTo>
                    <a:pt x="517" y="0"/>
                  </a:lnTo>
                  <a:lnTo>
                    <a:pt x="547" y="0"/>
                  </a:lnTo>
                  <a:lnTo>
                    <a:pt x="578" y="0"/>
                  </a:lnTo>
                  <a:lnTo>
                    <a:pt x="613" y="0"/>
                  </a:lnTo>
                  <a:lnTo>
                    <a:pt x="638" y="0"/>
                  </a:lnTo>
                  <a:lnTo>
                    <a:pt x="668" y="0"/>
                  </a:lnTo>
                  <a:lnTo>
                    <a:pt x="703" y="0"/>
                  </a:lnTo>
                  <a:lnTo>
                    <a:pt x="733" y="0"/>
                  </a:lnTo>
                  <a:lnTo>
                    <a:pt x="764" y="0"/>
                  </a:lnTo>
                  <a:lnTo>
                    <a:pt x="789" y="0"/>
                  </a:lnTo>
                  <a:lnTo>
                    <a:pt x="824" y="0"/>
                  </a:lnTo>
                  <a:lnTo>
                    <a:pt x="854" y="0"/>
                  </a:lnTo>
                  <a:lnTo>
                    <a:pt x="884" y="0"/>
                  </a:lnTo>
                  <a:lnTo>
                    <a:pt x="909" y="0"/>
                  </a:lnTo>
                  <a:lnTo>
                    <a:pt x="944" y="0"/>
                  </a:lnTo>
                  <a:lnTo>
                    <a:pt x="975" y="0"/>
                  </a:lnTo>
                  <a:lnTo>
                    <a:pt x="1005" y="0"/>
                  </a:lnTo>
                  <a:lnTo>
                    <a:pt x="1040" y="0"/>
                  </a:lnTo>
                  <a:lnTo>
                    <a:pt x="1070" y="0"/>
                  </a:lnTo>
                  <a:lnTo>
                    <a:pt x="1095" y="0"/>
                  </a:lnTo>
                  <a:lnTo>
                    <a:pt x="1125" y="0"/>
                  </a:lnTo>
                  <a:lnTo>
                    <a:pt x="1161" y="0"/>
                  </a:lnTo>
                  <a:lnTo>
                    <a:pt x="1191" y="0"/>
                  </a:lnTo>
                  <a:lnTo>
                    <a:pt x="1216" y="0"/>
                  </a:lnTo>
                  <a:lnTo>
                    <a:pt x="1251" y="0"/>
                  </a:lnTo>
                  <a:lnTo>
                    <a:pt x="1281" y="0"/>
                  </a:lnTo>
                  <a:lnTo>
                    <a:pt x="1311" y="0"/>
                  </a:lnTo>
                  <a:lnTo>
                    <a:pt x="1336" y="0"/>
                  </a:lnTo>
                  <a:lnTo>
                    <a:pt x="1377" y="0"/>
                  </a:lnTo>
                  <a:lnTo>
                    <a:pt x="1402" y="0"/>
                  </a:lnTo>
                  <a:lnTo>
                    <a:pt x="1432" y="0"/>
                  </a:lnTo>
                  <a:lnTo>
                    <a:pt x="1467" y="0"/>
                  </a:lnTo>
                  <a:lnTo>
                    <a:pt x="1497" y="0"/>
                  </a:lnTo>
                  <a:lnTo>
                    <a:pt x="1522" y="0"/>
                  </a:lnTo>
                  <a:lnTo>
                    <a:pt x="1553" y="0"/>
                  </a:lnTo>
                  <a:lnTo>
                    <a:pt x="1588" y="0"/>
                  </a:lnTo>
                  <a:lnTo>
                    <a:pt x="1618" y="0"/>
                  </a:lnTo>
                  <a:lnTo>
                    <a:pt x="1643" y="0"/>
                  </a:lnTo>
                  <a:lnTo>
                    <a:pt x="1683" y="0"/>
                  </a:lnTo>
                  <a:lnTo>
                    <a:pt x="1708" y="0"/>
                  </a:lnTo>
                  <a:lnTo>
                    <a:pt x="1738" y="0"/>
                  </a:lnTo>
                  <a:lnTo>
                    <a:pt x="1764" y="0"/>
                  </a:lnTo>
                  <a:lnTo>
                    <a:pt x="1804" y="0"/>
                  </a:lnTo>
                  <a:lnTo>
                    <a:pt x="1829" y="0"/>
                  </a:lnTo>
                  <a:lnTo>
                    <a:pt x="1859" y="0"/>
                  </a:lnTo>
                  <a:lnTo>
                    <a:pt x="1884" y="0"/>
                  </a:lnTo>
                  <a:lnTo>
                    <a:pt x="1924" y="0"/>
                  </a:lnTo>
                  <a:lnTo>
                    <a:pt x="1950" y="0"/>
                  </a:lnTo>
                  <a:lnTo>
                    <a:pt x="1980" y="0"/>
                  </a:lnTo>
                  <a:lnTo>
                    <a:pt x="2015" y="0"/>
                  </a:lnTo>
                  <a:lnTo>
                    <a:pt x="2045" y="0"/>
                  </a:lnTo>
                  <a:lnTo>
                    <a:pt x="2070" y="0"/>
                  </a:lnTo>
                  <a:lnTo>
                    <a:pt x="2100" y="0"/>
                  </a:lnTo>
                  <a:lnTo>
                    <a:pt x="2135" y="0"/>
                  </a:lnTo>
                  <a:lnTo>
                    <a:pt x="2166" y="0"/>
                  </a:lnTo>
                  <a:lnTo>
                    <a:pt x="2191" y="0"/>
                  </a:lnTo>
                  <a:lnTo>
                    <a:pt x="2231" y="0"/>
                  </a:lnTo>
                  <a:lnTo>
                    <a:pt x="2256" y="0"/>
                  </a:lnTo>
                  <a:lnTo>
                    <a:pt x="2286" y="0"/>
                  </a:lnTo>
                  <a:lnTo>
                    <a:pt x="2311" y="0"/>
                  </a:lnTo>
                  <a:lnTo>
                    <a:pt x="2352" y="0"/>
                  </a:lnTo>
                  <a:lnTo>
                    <a:pt x="2377" y="0"/>
                  </a:lnTo>
                  <a:lnTo>
                    <a:pt x="2407" y="0"/>
                  </a:lnTo>
                  <a:lnTo>
                    <a:pt x="2442" y="0"/>
                  </a:lnTo>
                  <a:lnTo>
                    <a:pt x="2472" y="0"/>
                  </a:lnTo>
                  <a:lnTo>
                    <a:pt x="2497" y="0"/>
                  </a:lnTo>
                  <a:lnTo>
                    <a:pt x="2527" y="0"/>
                  </a:lnTo>
                  <a:lnTo>
                    <a:pt x="2563" y="0"/>
                  </a:lnTo>
                  <a:lnTo>
                    <a:pt x="2593" y="0"/>
                  </a:lnTo>
                  <a:lnTo>
                    <a:pt x="2618" y="0"/>
                  </a:lnTo>
                  <a:lnTo>
                    <a:pt x="2648" y="0"/>
                  </a:lnTo>
                  <a:lnTo>
                    <a:pt x="2683" y="0"/>
                  </a:lnTo>
                  <a:lnTo>
                    <a:pt x="2713" y="0"/>
                  </a:lnTo>
                  <a:lnTo>
                    <a:pt x="2739" y="0"/>
                  </a:lnTo>
                  <a:lnTo>
                    <a:pt x="2779" y="0"/>
                  </a:lnTo>
                  <a:lnTo>
                    <a:pt x="2804" y="0"/>
                  </a:lnTo>
                  <a:lnTo>
                    <a:pt x="2834" y="0"/>
                  </a:lnTo>
                  <a:lnTo>
                    <a:pt x="2859" y="0"/>
                  </a:lnTo>
                  <a:lnTo>
                    <a:pt x="2899" y="0"/>
                  </a:lnTo>
                  <a:lnTo>
                    <a:pt x="2924" y="0"/>
                  </a:lnTo>
                  <a:lnTo>
                    <a:pt x="2955" y="0"/>
                  </a:lnTo>
                  <a:lnTo>
                    <a:pt x="2990" y="0"/>
                  </a:lnTo>
                  <a:lnTo>
                    <a:pt x="3020" y="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AF7870B2-ED3D-5343-84AE-4AFDD93789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82763" y="2949575"/>
              <a:ext cx="1897062" cy="666750"/>
            </a:xfrm>
            <a:custGeom>
              <a:avLst/>
              <a:gdLst>
                <a:gd name="T0" fmla="*/ 30 w 2211"/>
                <a:gd name="T1" fmla="*/ 761 h 776"/>
                <a:gd name="T2" fmla="*/ 55 w 2211"/>
                <a:gd name="T3" fmla="*/ 741 h 776"/>
                <a:gd name="T4" fmla="*/ 95 w 2211"/>
                <a:gd name="T5" fmla="*/ 711 h 776"/>
                <a:gd name="T6" fmla="*/ 120 w 2211"/>
                <a:gd name="T7" fmla="*/ 686 h 776"/>
                <a:gd name="T8" fmla="*/ 161 w 2211"/>
                <a:gd name="T9" fmla="*/ 666 h 776"/>
                <a:gd name="T10" fmla="*/ 186 w 2211"/>
                <a:gd name="T11" fmla="*/ 641 h 776"/>
                <a:gd name="T12" fmla="*/ 226 w 2211"/>
                <a:gd name="T13" fmla="*/ 621 h 776"/>
                <a:gd name="T14" fmla="*/ 251 w 2211"/>
                <a:gd name="T15" fmla="*/ 601 h 776"/>
                <a:gd name="T16" fmla="*/ 286 w 2211"/>
                <a:gd name="T17" fmla="*/ 586 h 776"/>
                <a:gd name="T18" fmla="*/ 336 w 2211"/>
                <a:gd name="T19" fmla="*/ 556 h 776"/>
                <a:gd name="T20" fmla="*/ 362 w 2211"/>
                <a:gd name="T21" fmla="*/ 536 h 776"/>
                <a:gd name="T22" fmla="*/ 407 w 2211"/>
                <a:gd name="T23" fmla="*/ 526 h 776"/>
                <a:gd name="T24" fmla="*/ 447 w 2211"/>
                <a:gd name="T25" fmla="*/ 511 h 776"/>
                <a:gd name="T26" fmla="*/ 482 w 2211"/>
                <a:gd name="T27" fmla="*/ 491 h 776"/>
                <a:gd name="T28" fmla="*/ 532 w 2211"/>
                <a:gd name="T29" fmla="*/ 481 h 776"/>
                <a:gd name="T30" fmla="*/ 578 w 2211"/>
                <a:gd name="T31" fmla="*/ 461 h 776"/>
                <a:gd name="T32" fmla="*/ 613 w 2211"/>
                <a:gd name="T33" fmla="*/ 456 h 776"/>
                <a:gd name="T34" fmla="*/ 653 w 2211"/>
                <a:gd name="T35" fmla="*/ 446 h 776"/>
                <a:gd name="T36" fmla="*/ 698 w 2211"/>
                <a:gd name="T37" fmla="*/ 446 h 776"/>
                <a:gd name="T38" fmla="*/ 733 w 2211"/>
                <a:gd name="T39" fmla="*/ 436 h 776"/>
                <a:gd name="T40" fmla="*/ 779 w 2211"/>
                <a:gd name="T41" fmla="*/ 426 h 776"/>
                <a:gd name="T42" fmla="*/ 829 w 2211"/>
                <a:gd name="T43" fmla="*/ 426 h 776"/>
                <a:gd name="T44" fmla="*/ 874 w 2211"/>
                <a:gd name="T45" fmla="*/ 426 h 776"/>
                <a:gd name="T46" fmla="*/ 919 w 2211"/>
                <a:gd name="T47" fmla="*/ 415 h 776"/>
                <a:gd name="T48" fmla="*/ 965 w 2211"/>
                <a:gd name="T49" fmla="*/ 415 h 776"/>
                <a:gd name="T50" fmla="*/ 1015 w 2211"/>
                <a:gd name="T51" fmla="*/ 415 h 776"/>
                <a:gd name="T52" fmla="*/ 1060 w 2211"/>
                <a:gd name="T53" fmla="*/ 415 h 776"/>
                <a:gd name="T54" fmla="*/ 1105 w 2211"/>
                <a:gd name="T55" fmla="*/ 415 h 776"/>
                <a:gd name="T56" fmla="*/ 1151 w 2211"/>
                <a:gd name="T57" fmla="*/ 415 h 776"/>
                <a:gd name="T58" fmla="*/ 1201 w 2211"/>
                <a:gd name="T59" fmla="*/ 415 h 776"/>
                <a:gd name="T60" fmla="*/ 1246 w 2211"/>
                <a:gd name="T61" fmla="*/ 415 h 776"/>
                <a:gd name="T62" fmla="*/ 1291 w 2211"/>
                <a:gd name="T63" fmla="*/ 415 h 776"/>
                <a:gd name="T64" fmla="*/ 1336 w 2211"/>
                <a:gd name="T65" fmla="*/ 415 h 776"/>
                <a:gd name="T66" fmla="*/ 1387 w 2211"/>
                <a:gd name="T67" fmla="*/ 405 h 776"/>
                <a:gd name="T68" fmla="*/ 1432 w 2211"/>
                <a:gd name="T69" fmla="*/ 400 h 776"/>
                <a:gd name="T70" fmla="*/ 1477 w 2211"/>
                <a:gd name="T71" fmla="*/ 400 h 776"/>
                <a:gd name="T72" fmla="*/ 1522 w 2211"/>
                <a:gd name="T73" fmla="*/ 390 h 776"/>
                <a:gd name="T74" fmla="*/ 1573 w 2211"/>
                <a:gd name="T75" fmla="*/ 370 h 776"/>
                <a:gd name="T76" fmla="*/ 1618 w 2211"/>
                <a:gd name="T77" fmla="*/ 360 h 776"/>
                <a:gd name="T78" fmla="*/ 1663 w 2211"/>
                <a:gd name="T79" fmla="*/ 340 h 776"/>
                <a:gd name="T80" fmla="*/ 1698 w 2211"/>
                <a:gd name="T81" fmla="*/ 335 h 776"/>
                <a:gd name="T82" fmla="*/ 1728 w 2211"/>
                <a:gd name="T83" fmla="*/ 315 h 776"/>
                <a:gd name="T84" fmla="*/ 1774 w 2211"/>
                <a:gd name="T85" fmla="*/ 295 h 776"/>
                <a:gd name="T86" fmla="*/ 1814 w 2211"/>
                <a:gd name="T87" fmla="*/ 280 h 776"/>
                <a:gd name="T88" fmla="*/ 1859 w 2211"/>
                <a:gd name="T89" fmla="*/ 260 h 776"/>
                <a:gd name="T90" fmla="*/ 1894 w 2211"/>
                <a:gd name="T91" fmla="*/ 240 h 776"/>
                <a:gd name="T92" fmla="*/ 1924 w 2211"/>
                <a:gd name="T93" fmla="*/ 220 h 776"/>
                <a:gd name="T94" fmla="*/ 1950 w 2211"/>
                <a:gd name="T95" fmla="*/ 195 h 776"/>
                <a:gd name="T96" fmla="*/ 1990 w 2211"/>
                <a:gd name="T97" fmla="*/ 175 h 776"/>
                <a:gd name="T98" fmla="*/ 2025 w 2211"/>
                <a:gd name="T99" fmla="*/ 150 h 776"/>
                <a:gd name="T100" fmla="*/ 2065 w 2211"/>
                <a:gd name="T101" fmla="*/ 120 h 776"/>
                <a:gd name="T102" fmla="*/ 2090 w 2211"/>
                <a:gd name="T103" fmla="*/ 100 h 776"/>
                <a:gd name="T104" fmla="*/ 2125 w 2211"/>
                <a:gd name="T105" fmla="*/ 65 h 776"/>
                <a:gd name="T106" fmla="*/ 2166 w 2211"/>
                <a:gd name="T107" fmla="*/ 35 h 776"/>
                <a:gd name="T108" fmla="*/ 2191 w 2211"/>
                <a:gd name="T109" fmla="*/ 1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11" h="776">
                  <a:moveTo>
                    <a:pt x="0" y="776"/>
                  </a:moveTo>
                  <a:lnTo>
                    <a:pt x="10" y="776"/>
                  </a:lnTo>
                  <a:lnTo>
                    <a:pt x="10" y="766"/>
                  </a:lnTo>
                  <a:lnTo>
                    <a:pt x="20" y="766"/>
                  </a:lnTo>
                  <a:lnTo>
                    <a:pt x="30" y="761"/>
                  </a:lnTo>
                  <a:lnTo>
                    <a:pt x="40" y="761"/>
                  </a:lnTo>
                  <a:lnTo>
                    <a:pt x="40" y="751"/>
                  </a:lnTo>
                  <a:lnTo>
                    <a:pt x="45" y="751"/>
                  </a:lnTo>
                  <a:lnTo>
                    <a:pt x="45" y="741"/>
                  </a:lnTo>
                  <a:lnTo>
                    <a:pt x="55" y="741"/>
                  </a:lnTo>
                  <a:lnTo>
                    <a:pt x="55" y="731"/>
                  </a:lnTo>
                  <a:lnTo>
                    <a:pt x="65" y="731"/>
                  </a:lnTo>
                  <a:lnTo>
                    <a:pt x="75" y="721"/>
                  </a:lnTo>
                  <a:lnTo>
                    <a:pt x="85" y="711"/>
                  </a:lnTo>
                  <a:lnTo>
                    <a:pt x="95" y="711"/>
                  </a:lnTo>
                  <a:lnTo>
                    <a:pt x="95" y="706"/>
                  </a:lnTo>
                  <a:lnTo>
                    <a:pt x="100" y="706"/>
                  </a:lnTo>
                  <a:lnTo>
                    <a:pt x="110" y="696"/>
                  </a:lnTo>
                  <a:lnTo>
                    <a:pt x="120" y="696"/>
                  </a:lnTo>
                  <a:lnTo>
                    <a:pt x="120" y="686"/>
                  </a:lnTo>
                  <a:lnTo>
                    <a:pt x="130" y="686"/>
                  </a:lnTo>
                  <a:lnTo>
                    <a:pt x="140" y="676"/>
                  </a:lnTo>
                  <a:lnTo>
                    <a:pt x="150" y="676"/>
                  </a:lnTo>
                  <a:lnTo>
                    <a:pt x="150" y="666"/>
                  </a:lnTo>
                  <a:lnTo>
                    <a:pt x="161" y="666"/>
                  </a:lnTo>
                  <a:lnTo>
                    <a:pt x="161" y="656"/>
                  </a:lnTo>
                  <a:lnTo>
                    <a:pt x="166" y="656"/>
                  </a:lnTo>
                  <a:lnTo>
                    <a:pt x="176" y="646"/>
                  </a:lnTo>
                  <a:lnTo>
                    <a:pt x="186" y="646"/>
                  </a:lnTo>
                  <a:lnTo>
                    <a:pt x="186" y="641"/>
                  </a:lnTo>
                  <a:lnTo>
                    <a:pt x="196" y="641"/>
                  </a:lnTo>
                  <a:lnTo>
                    <a:pt x="206" y="631"/>
                  </a:lnTo>
                  <a:lnTo>
                    <a:pt x="216" y="631"/>
                  </a:lnTo>
                  <a:lnTo>
                    <a:pt x="216" y="621"/>
                  </a:lnTo>
                  <a:lnTo>
                    <a:pt x="226" y="621"/>
                  </a:lnTo>
                  <a:lnTo>
                    <a:pt x="231" y="621"/>
                  </a:lnTo>
                  <a:lnTo>
                    <a:pt x="231" y="611"/>
                  </a:lnTo>
                  <a:lnTo>
                    <a:pt x="241" y="611"/>
                  </a:lnTo>
                  <a:lnTo>
                    <a:pt x="241" y="601"/>
                  </a:lnTo>
                  <a:lnTo>
                    <a:pt x="251" y="601"/>
                  </a:lnTo>
                  <a:lnTo>
                    <a:pt x="261" y="601"/>
                  </a:lnTo>
                  <a:lnTo>
                    <a:pt x="261" y="591"/>
                  </a:lnTo>
                  <a:lnTo>
                    <a:pt x="271" y="591"/>
                  </a:lnTo>
                  <a:lnTo>
                    <a:pt x="281" y="586"/>
                  </a:lnTo>
                  <a:lnTo>
                    <a:pt x="286" y="586"/>
                  </a:lnTo>
                  <a:lnTo>
                    <a:pt x="296" y="576"/>
                  </a:lnTo>
                  <a:lnTo>
                    <a:pt x="306" y="576"/>
                  </a:lnTo>
                  <a:lnTo>
                    <a:pt x="316" y="566"/>
                  </a:lnTo>
                  <a:lnTo>
                    <a:pt x="326" y="566"/>
                  </a:lnTo>
                  <a:lnTo>
                    <a:pt x="336" y="556"/>
                  </a:lnTo>
                  <a:lnTo>
                    <a:pt x="346" y="556"/>
                  </a:lnTo>
                  <a:lnTo>
                    <a:pt x="346" y="546"/>
                  </a:lnTo>
                  <a:lnTo>
                    <a:pt x="351" y="546"/>
                  </a:lnTo>
                  <a:lnTo>
                    <a:pt x="362" y="546"/>
                  </a:lnTo>
                  <a:lnTo>
                    <a:pt x="362" y="536"/>
                  </a:lnTo>
                  <a:lnTo>
                    <a:pt x="372" y="536"/>
                  </a:lnTo>
                  <a:lnTo>
                    <a:pt x="382" y="536"/>
                  </a:lnTo>
                  <a:lnTo>
                    <a:pt x="392" y="526"/>
                  </a:lnTo>
                  <a:lnTo>
                    <a:pt x="402" y="526"/>
                  </a:lnTo>
                  <a:lnTo>
                    <a:pt x="407" y="526"/>
                  </a:lnTo>
                  <a:lnTo>
                    <a:pt x="407" y="521"/>
                  </a:lnTo>
                  <a:lnTo>
                    <a:pt x="417" y="521"/>
                  </a:lnTo>
                  <a:lnTo>
                    <a:pt x="427" y="521"/>
                  </a:lnTo>
                  <a:lnTo>
                    <a:pt x="437" y="511"/>
                  </a:lnTo>
                  <a:lnTo>
                    <a:pt x="447" y="511"/>
                  </a:lnTo>
                  <a:lnTo>
                    <a:pt x="457" y="501"/>
                  </a:lnTo>
                  <a:lnTo>
                    <a:pt x="467" y="501"/>
                  </a:lnTo>
                  <a:lnTo>
                    <a:pt x="472" y="501"/>
                  </a:lnTo>
                  <a:lnTo>
                    <a:pt x="472" y="491"/>
                  </a:lnTo>
                  <a:lnTo>
                    <a:pt x="482" y="491"/>
                  </a:lnTo>
                  <a:lnTo>
                    <a:pt x="492" y="491"/>
                  </a:lnTo>
                  <a:lnTo>
                    <a:pt x="502" y="491"/>
                  </a:lnTo>
                  <a:lnTo>
                    <a:pt x="512" y="481"/>
                  </a:lnTo>
                  <a:lnTo>
                    <a:pt x="522" y="481"/>
                  </a:lnTo>
                  <a:lnTo>
                    <a:pt x="532" y="481"/>
                  </a:lnTo>
                  <a:lnTo>
                    <a:pt x="537" y="471"/>
                  </a:lnTo>
                  <a:lnTo>
                    <a:pt x="547" y="471"/>
                  </a:lnTo>
                  <a:lnTo>
                    <a:pt x="558" y="471"/>
                  </a:lnTo>
                  <a:lnTo>
                    <a:pt x="568" y="461"/>
                  </a:lnTo>
                  <a:lnTo>
                    <a:pt x="578" y="461"/>
                  </a:lnTo>
                  <a:lnTo>
                    <a:pt x="588" y="461"/>
                  </a:lnTo>
                  <a:lnTo>
                    <a:pt x="593" y="461"/>
                  </a:lnTo>
                  <a:lnTo>
                    <a:pt x="603" y="461"/>
                  </a:lnTo>
                  <a:lnTo>
                    <a:pt x="603" y="456"/>
                  </a:lnTo>
                  <a:lnTo>
                    <a:pt x="613" y="456"/>
                  </a:lnTo>
                  <a:lnTo>
                    <a:pt x="623" y="456"/>
                  </a:lnTo>
                  <a:lnTo>
                    <a:pt x="633" y="456"/>
                  </a:lnTo>
                  <a:lnTo>
                    <a:pt x="643" y="456"/>
                  </a:lnTo>
                  <a:lnTo>
                    <a:pt x="643" y="446"/>
                  </a:lnTo>
                  <a:lnTo>
                    <a:pt x="653" y="446"/>
                  </a:lnTo>
                  <a:lnTo>
                    <a:pt x="658" y="446"/>
                  </a:lnTo>
                  <a:lnTo>
                    <a:pt x="668" y="446"/>
                  </a:lnTo>
                  <a:lnTo>
                    <a:pt x="678" y="446"/>
                  </a:lnTo>
                  <a:lnTo>
                    <a:pt x="688" y="446"/>
                  </a:lnTo>
                  <a:lnTo>
                    <a:pt x="698" y="446"/>
                  </a:lnTo>
                  <a:lnTo>
                    <a:pt x="698" y="436"/>
                  </a:lnTo>
                  <a:lnTo>
                    <a:pt x="708" y="436"/>
                  </a:lnTo>
                  <a:lnTo>
                    <a:pt x="713" y="436"/>
                  </a:lnTo>
                  <a:lnTo>
                    <a:pt x="723" y="436"/>
                  </a:lnTo>
                  <a:lnTo>
                    <a:pt x="733" y="436"/>
                  </a:lnTo>
                  <a:lnTo>
                    <a:pt x="743" y="436"/>
                  </a:lnTo>
                  <a:lnTo>
                    <a:pt x="754" y="436"/>
                  </a:lnTo>
                  <a:lnTo>
                    <a:pt x="764" y="436"/>
                  </a:lnTo>
                  <a:lnTo>
                    <a:pt x="774" y="426"/>
                  </a:lnTo>
                  <a:lnTo>
                    <a:pt x="779" y="426"/>
                  </a:lnTo>
                  <a:lnTo>
                    <a:pt x="789" y="426"/>
                  </a:lnTo>
                  <a:lnTo>
                    <a:pt x="799" y="426"/>
                  </a:lnTo>
                  <a:lnTo>
                    <a:pt x="809" y="426"/>
                  </a:lnTo>
                  <a:lnTo>
                    <a:pt x="819" y="426"/>
                  </a:lnTo>
                  <a:lnTo>
                    <a:pt x="829" y="426"/>
                  </a:lnTo>
                  <a:lnTo>
                    <a:pt x="839" y="426"/>
                  </a:lnTo>
                  <a:lnTo>
                    <a:pt x="844" y="426"/>
                  </a:lnTo>
                  <a:lnTo>
                    <a:pt x="854" y="426"/>
                  </a:lnTo>
                  <a:lnTo>
                    <a:pt x="864" y="426"/>
                  </a:lnTo>
                  <a:lnTo>
                    <a:pt x="874" y="426"/>
                  </a:lnTo>
                  <a:lnTo>
                    <a:pt x="884" y="426"/>
                  </a:lnTo>
                  <a:lnTo>
                    <a:pt x="894" y="426"/>
                  </a:lnTo>
                  <a:lnTo>
                    <a:pt x="899" y="426"/>
                  </a:lnTo>
                  <a:lnTo>
                    <a:pt x="909" y="426"/>
                  </a:lnTo>
                  <a:lnTo>
                    <a:pt x="919" y="415"/>
                  </a:lnTo>
                  <a:lnTo>
                    <a:pt x="929" y="415"/>
                  </a:lnTo>
                  <a:lnTo>
                    <a:pt x="939" y="415"/>
                  </a:lnTo>
                  <a:lnTo>
                    <a:pt x="950" y="415"/>
                  </a:lnTo>
                  <a:lnTo>
                    <a:pt x="960" y="415"/>
                  </a:lnTo>
                  <a:lnTo>
                    <a:pt x="965" y="415"/>
                  </a:lnTo>
                  <a:lnTo>
                    <a:pt x="975" y="415"/>
                  </a:lnTo>
                  <a:lnTo>
                    <a:pt x="985" y="415"/>
                  </a:lnTo>
                  <a:lnTo>
                    <a:pt x="995" y="415"/>
                  </a:lnTo>
                  <a:lnTo>
                    <a:pt x="1005" y="415"/>
                  </a:lnTo>
                  <a:lnTo>
                    <a:pt x="1015" y="415"/>
                  </a:lnTo>
                  <a:lnTo>
                    <a:pt x="1020" y="415"/>
                  </a:lnTo>
                  <a:lnTo>
                    <a:pt x="1030" y="415"/>
                  </a:lnTo>
                  <a:lnTo>
                    <a:pt x="1040" y="415"/>
                  </a:lnTo>
                  <a:lnTo>
                    <a:pt x="1050" y="415"/>
                  </a:lnTo>
                  <a:lnTo>
                    <a:pt x="1060" y="415"/>
                  </a:lnTo>
                  <a:lnTo>
                    <a:pt x="1070" y="415"/>
                  </a:lnTo>
                  <a:lnTo>
                    <a:pt x="1080" y="415"/>
                  </a:lnTo>
                  <a:lnTo>
                    <a:pt x="1085" y="415"/>
                  </a:lnTo>
                  <a:lnTo>
                    <a:pt x="1095" y="415"/>
                  </a:lnTo>
                  <a:lnTo>
                    <a:pt x="1105" y="415"/>
                  </a:lnTo>
                  <a:lnTo>
                    <a:pt x="1115" y="415"/>
                  </a:lnTo>
                  <a:lnTo>
                    <a:pt x="1125" y="415"/>
                  </a:lnTo>
                  <a:lnTo>
                    <a:pt x="1135" y="415"/>
                  </a:lnTo>
                  <a:lnTo>
                    <a:pt x="1145" y="415"/>
                  </a:lnTo>
                  <a:lnTo>
                    <a:pt x="1151" y="415"/>
                  </a:lnTo>
                  <a:lnTo>
                    <a:pt x="1161" y="415"/>
                  </a:lnTo>
                  <a:lnTo>
                    <a:pt x="1171" y="415"/>
                  </a:lnTo>
                  <a:lnTo>
                    <a:pt x="1181" y="415"/>
                  </a:lnTo>
                  <a:lnTo>
                    <a:pt x="1191" y="415"/>
                  </a:lnTo>
                  <a:lnTo>
                    <a:pt x="1201" y="415"/>
                  </a:lnTo>
                  <a:lnTo>
                    <a:pt x="1206" y="415"/>
                  </a:lnTo>
                  <a:lnTo>
                    <a:pt x="1216" y="415"/>
                  </a:lnTo>
                  <a:lnTo>
                    <a:pt x="1226" y="415"/>
                  </a:lnTo>
                  <a:lnTo>
                    <a:pt x="1236" y="415"/>
                  </a:lnTo>
                  <a:lnTo>
                    <a:pt x="1246" y="415"/>
                  </a:lnTo>
                  <a:lnTo>
                    <a:pt x="1256" y="415"/>
                  </a:lnTo>
                  <a:lnTo>
                    <a:pt x="1266" y="415"/>
                  </a:lnTo>
                  <a:lnTo>
                    <a:pt x="1271" y="415"/>
                  </a:lnTo>
                  <a:lnTo>
                    <a:pt x="1281" y="415"/>
                  </a:lnTo>
                  <a:lnTo>
                    <a:pt x="1291" y="415"/>
                  </a:lnTo>
                  <a:lnTo>
                    <a:pt x="1301" y="415"/>
                  </a:lnTo>
                  <a:lnTo>
                    <a:pt x="1311" y="415"/>
                  </a:lnTo>
                  <a:lnTo>
                    <a:pt x="1321" y="415"/>
                  </a:lnTo>
                  <a:lnTo>
                    <a:pt x="1326" y="415"/>
                  </a:lnTo>
                  <a:lnTo>
                    <a:pt x="1336" y="415"/>
                  </a:lnTo>
                  <a:lnTo>
                    <a:pt x="1347" y="405"/>
                  </a:lnTo>
                  <a:lnTo>
                    <a:pt x="1357" y="405"/>
                  </a:lnTo>
                  <a:lnTo>
                    <a:pt x="1367" y="405"/>
                  </a:lnTo>
                  <a:lnTo>
                    <a:pt x="1377" y="405"/>
                  </a:lnTo>
                  <a:lnTo>
                    <a:pt x="1387" y="405"/>
                  </a:lnTo>
                  <a:lnTo>
                    <a:pt x="1392" y="405"/>
                  </a:lnTo>
                  <a:lnTo>
                    <a:pt x="1402" y="405"/>
                  </a:lnTo>
                  <a:lnTo>
                    <a:pt x="1412" y="405"/>
                  </a:lnTo>
                  <a:lnTo>
                    <a:pt x="1422" y="405"/>
                  </a:lnTo>
                  <a:lnTo>
                    <a:pt x="1432" y="400"/>
                  </a:lnTo>
                  <a:lnTo>
                    <a:pt x="1442" y="400"/>
                  </a:lnTo>
                  <a:lnTo>
                    <a:pt x="1452" y="400"/>
                  </a:lnTo>
                  <a:lnTo>
                    <a:pt x="1457" y="400"/>
                  </a:lnTo>
                  <a:lnTo>
                    <a:pt x="1467" y="400"/>
                  </a:lnTo>
                  <a:lnTo>
                    <a:pt x="1477" y="400"/>
                  </a:lnTo>
                  <a:lnTo>
                    <a:pt x="1487" y="390"/>
                  </a:lnTo>
                  <a:lnTo>
                    <a:pt x="1497" y="390"/>
                  </a:lnTo>
                  <a:lnTo>
                    <a:pt x="1507" y="390"/>
                  </a:lnTo>
                  <a:lnTo>
                    <a:pt x="1512" y="390"/>
                  </a:lnTo>
                  <a:lnTo>
                    <a:pt x="1522" y="390"/>
                  </a:lnTo>
                  <a:lnTo>
                    <a:pt x="1532" y="380"/>
                  </a:lnTo>
                  <a:lnTo>
                    <a:pt x="1542" y="380"/>
                  </a:lnTo>
                  <a:lnTo>
                    <a:pt x="1553" y="380"/>
                  </a:lnTo>
                  <a:lnTo>
                    <a:pt x="1563" y="380"/>
                  </a:lnTo>
                  <a:lnTo>
                    <a:pt x="1573" y="370"/>
                  </a:lnTo>
                  <a:lnTo>
                    <a:pt x="1578" y="370"/>
                  </a:lnTo>
                  <a:lnTo>
                    <a:pt x="1588" y="370"/>
                  </a:lnTo>
                  <a:lnTo>
                    <a:pt x="1598" y="370"/>
                  </a:lnTo>
                  <a:lnTo>
                    <a:pt x="1608" y="360"/>
                  </a:lnTo>
                  <a:lnTo>
                    <a:pt x="1618" y="360"/>
                  </a:lnTo>
                  <a:lnTo>
                    <a:pt x="1628" y="360"/>
                  </a:lnTo>
                  <a:lnTo>
                    <a:pt x="1633" y="350"/>
                  </a:lnTo>
                  <a:lnTo>
                    <a:pt x="1643" y="350"/>
                  </a:lnTo>
                  <a:lnTo>
                    <a:pt x="1653" y="350"/>
                  </a:lnTo>
                  <a:lnTo>
                    <a:pt x="1663" y="340"/>
                  </a:lnTo>
                  <a:lnTo>
                    <a:pt x="1673" y="340"/>
                  </a:lnTo>
                  <a:lnTo>
                    <a:pt x="1683" y="340"/>
                  </a:lnTo>
                  <a:lnTo>
                    <a:pt x="1683" y="335"/>
                  </a:lnTo>
                  <a:lnTo>
                    <a:pt x="1693" y="335"/>
                  </a:lnTo>
                  <a:lnTo>
                    <a:pt x="1698" y="335"/>
                  </a:lnTo>
                  <a:lnTo>
                    <a:pt x="1708" y="335"/>
                  </a:lnTo>
                  <a:lnTo>
                    <a:pt x="1708" y="325"/>
                  </a:lnTo>
                  <a:lnTo>
                    <a:pt x="1718" y="325"/>
                  </a:lnTo>
                  <a:lnTo>
                    <a:pt x="1728" y="325"/>
                  </a:lnTo>
                  <a:lnTo>
                    <a:pt x="1728" y="315"/>
                  </a:lnTo>
                  <a:lnTo>
                    <a:pt x="1738" y="315"/>
                  </a:lnTo>
                  <a:lnTo>
                    <a:pt x="1749" y="315"/>
                  </a:lnTo>
                  <a:lnTo>
                    <a:pt x="1759" y="305"/>
                  </a:lnTo>
                  <a:lnTo>
                    <a:pt x="1764" y="305"/>
                  </a:lnTo>
                  <a:lnTo>
                    <a:pt x="1774" y="295"/>
                  </a:lnTo>
                  <a:lnTo>
                    <a:pt x="1784" y="295"/>
                  </a:lnTo>
                  <a:lnTo>
                    <a:pt x="1794" y="295"/>
                  </a:lnTo>
                  <a:lnTo>
                    <a:pt x="1794" y="285"/>
                  </a:lnTo>
                  <a:lnTo>
                    <a:pt x="1804" y="285"/>
                  </a:lnTo>
                  <a:lnTo>
                    <a:pt x="1814" y="280"/>
                  </a:lnTo>
                  <a:lnTo>
                    <a:pt x="1819" y="280"/>
                  </a:lnTo>
                  <a:lnTo>
                    <a:pt x="1829" y="270"/>
                  </a:lnTo>
                  <a:lnTo>
                    <a:pt x="1839" y="270"/>
                  </a:lnTo>
                  <a:lnTo>
                    <a:pt x="1849" y="260"/>
                  </a:lnTo>
                  <a:lnTo>
                    <a:pt x="1859" y="260"/>
                  </a:lnTo>
                  <a:lnTo>
                    <a:pt x="1869" y="250"/>
                  </a:lnTo>
                  <a:lnTo>
                    <a:pt x="1879" y="250"/>
                  </a:lnTo>
                  <a:lnTo>
                    <a:pt x="1879" y="240"/>
                  </a:lnTo>
                  <a:lnTo>
                    <a:pt x="1884" y="240"/>
                  </a:lnTo>
                  <a:lnTo>
                    <a:pt x="1894" y="240"/>
                  </a:lnTo>
                  <a:lnTo>
                    <a:pt x="1894" y="230"/>
                  </a:lnTo>
                  <a:lnTo>
                    <a:pt x="1904" y="230"/>
                  </a:lnTo>
                  <a:lnTo>
                    <a:pt x="1904" y="220"/>
                  </a:lnTo>
                  <a:lnTo>
                    <a:pt x="1914" y="220"/>
                  </a:lnTo>
                  <a:lnTo>
                    <a:pt x="1924" y="220"/>
                  </a:lnTo>
                  <a:lnTo>
                    <a:pt x="1924" y="215"/>
                  </a:lnTo>
                  <a:lnTo>
                    <a:pt x="1934" y="215"/>
                  </a:lnTo>
                  <a:lnTo>
                    <a:pt x="1940" y="205"/>
                  </a:lnTo>
                  <a:lnTo>
                    <a:pt x="1950" y="205"/>
                  </a:lnTo>
                  <a:lnTo>
                    <a:pt x="1950" y="195"/>
                  </a:lnTo>
                  <a:lnTo>
                    <a:pt x="1960" y="195"/>
                  </a:lnTo>
                  <a:lnTo>
                    <a:pt x="1970" y="185"/>
                  </a:lnTo>
                  <a:lnTo>
                    <a:pt x="1980" y="185"/>
                  </a:lnTo>
                  <a:lnTo>
                    <a:pt x="1980" y="175"/>
                  </a:lnTo>
                  <a:lnTo>
                    <a:pt x="1990" y="175"/>
                  </a:lnTo>
                  <a:lnTo>
                    <a:pt x="2000" y="165"/>
                  </a:lnTo>
                  <a:lnTo>
                    <a:pt x="2005" y="155"/>
                  </a:lnTo>
                  <a:lnTo>
                    <a:pt x="2015" y="155"/>
                  </a:lnTo>
                  <a:lnTo>
                    <a:pt x="2015" y="150"/>
                  </a:lnTo>
                  <a:lnTo>
                    <a:pt x="2025" y="150"/>
                  </a:lnTo>
                  <a:lnTo>
                    <a:pt x="2035" y="140"/>
                  </a:lnTo>
                  <a:lnTo>
                    <a:pt x="2045" y="140"/>
                  </a:lnTo>
                  <a:lnTo>
                    <a:pt x="2045" y="130"/>
                  </a:lnTo>
                  <a:lnTo>
                    <a:pt x="2055" y="130"/>
                  </a:lnTo>
                  <a:lnTo>
                    <a:pt x="2065" y="120"/>
                  </a:lnTo>
                  <a:lnTo>
                    <a:pt x="2070" y="120"/>
                  </a:lnTo>
                  <a:lnTo>
                    <a:pt x="2070" y="110"/>
                  </a:lnTo>
                  <a:lnTo>
                    <a:pt x="2080" y="110"/>
                  </a:lnTo>
                  <a:lnTo>
                    <a:pt x="2080" y="100"/>
                  </a:lnTo>
                  <a:lnTo>
                    <a:pt x="2090" y="100"/>
                  </a:lnTo>
                  <a:lnTo>
                    <a:pt x="2100" y="95"/>
                  </a:lnTo>
                  <a:lnTo>
                    <a:pt x="2110" y="85"/>
                  </a:lnTo>
                  <a:lnTo>
                    <a:pt x="2120" y="75"/>
                  </a:lnTo>
                  <a:lnTo>
                    <a:pt x="2125" y="75"/>
                  </a:lnTo>
                  <a:lnTo>
                    <a:pt x="2125" y="65"/>
                  </a:lnTo>
                  <a:lnTo>
                    <a:pt x="2135" y="65"/>
                  </a:lnTo>
                  <a:lnTo>
                    <a:pt x="2146" y="55"/>
                  </a:lnTo>
                  <a:lnTo>
                    <a:pt x="2156" y="45"/>
                  </a:lnTo>
                  <a:lnTo>
                    <a:pt x="2166" y="45"/>
                  </a:lnTo>
                  <a:lnTo>
                    <a:pt x="2166" y="35"/>
                  </a:lnTo>
                  <a:lnTo>
                    <a:pt x="2176" y="35"/>
                  </a:lnTo>
                  <a:lnTo>
                    <a:pt x="2176" y="30"/>
                  </a:lnTo>
                  <a:lnTo>
                    <a:pt x="2186" y="30"/>
                  </a:lnTo>
                  <a:lnTo>
                    <a:pt x="2191" y="20"/>
                  </a:lnTo>
                  <a:lnTo>
                    <a:pt x="2191" y="10"/>
                  </a:lnTo>
                  <a:lnTo>
                    <a:pt x="2201" y="10"/>
                  </a:lnTo>
                  <a:lnTo>
                    <a:pt x="2211" y="0"/>
                  </a:lnTo>
                </a:path>
              </a:pathLst>
            </a:custGeom>
            <a:noFill/>
            <a:ln w="27051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1B6FA7E6-152D-B142-8976-0CD01DF8A7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79613" y="3213100"/>
              <a:ext cx="879475" cy="212725"/>
            </a:xfrm>
            <a:custGeom>
              <a:avLst/>
              <a:gdLst>
                <a:gd name="T0" fmla="*/ 10 w 679"/>
                <a:gd name="T1" fmla="*/ 261 h 261"/>
                <a:gd name="T2" fmla="*/ 30 w 679"/>
                <a:gd name="T3" fmla="*/ 251 h 261"/>
                <a:gd name="T4" fmla="*/ 40 w 679"/>
                <a:gd name="T5" fmla="*/ 241 h 261"/>
                <a:gd name="T6" fmla="*/ 55 w 679"/>
                <a:gd name="T7" fmla="*/ 241 h 261"/>
                <a:gd name="T8" fmla="*/ 75 w 679"/>
                <a:gd name="T9" fmla="*/ 231 h 261"/>
                <a:gd name="T10" fmla="*/ 86 w 679"/>
                <a:gd name="T11" fmla="*/ 221 h 261"/>
                <a:gd name="T12" fmla="*/ 106 w 679"/>
                <a:gd name="T13" fmla="*/ 221 h 261"/>
                <a:gd name="T14" fmla="*/ 111 w 679"/>
                <a:gd name="T15" fmla="*/ 216 h 261"/>
                <a:gd name="T16" fmla="*/ 131 w 679"/>
                <a:gd name="T17" fmla="*/ 216 h 261"/>
                <a:gd name="T18" fmla="*/ 141 w 679"/>
                <a:gd name="T19" fmla="*/ 206 h 261"/>
                <a:gd name="T20" fmla="*/ 161 w 679"/>
                <a:gd name="T21" fmla="*/ 206 h 261"/>
                <a:gd name="T22" fmla="*/ 171 w 679"/>
                <a:gd name="T23" fmla="*/ 196 h 261"/>
                <a:gd name="T24" fmla="*/ 176 w 679"/>
                <a:gd name="T25" fmla="*/ 185 h 261"/>
                <a:gd name="T26" fmla="*/ 196 w 679"/>
                <a:gd name="T27" fmla="*/ 185 h 261"/>
                <a:gd name="T28" fmla="*/ 206 w 679"/>
                <a:gd name="T29" fmla="*/ 175 h 261"/>
                <a:gd name="T30" fmla="*/ 226 w 679"/>
                <a:gd name="T31" fmla="*/ 175 h 261"/>
                <a:gd name="T32" fmla="*/ 231 w 679"/>
                <a:gd name="T33" fmla="*/ 165 h 261"/>
                <a:gd name="T34" fmla="*/ 251 w 679"/>
                <a:gd name="T35" fmla="*/ 165 h 261"/>
                <a:gd name="T36" fmla="*/ 261 w 679"/>
                <a:gd name="T37" fmla="*/ 155 h 261"/>
                <a:gd name="T38" fmla="*/ 282 w 679"/>
                <a:gd name="T39" fmla="*/ 150 h 261"/>
                <a:gd name="T40" fmla="*/ 297 w 679"/>
                <a:gd name="T41" fmla="*/ 150 h 261"/>
                <a:gd name="T42" fmla="*/ 307 w 679"/>
                <a:gd name="T43" fmla="*/ 140 h 261"/>
                <a:gd name="T44" fmla="*/ 327 w 679"/>
                <a:gd name="T45" fmla="*/ 140 h 261"/>
                <a:gd name="T46" fmla="*/ 337 w 679"/>
                <a:gd name="T47" fmla="*/ 130 h 261"/>
                <a:gd name="T48" fmla="*/ 347 w 679"/>
                <a:gd name="T49" fmla="*/ 120 h 261"/>
                <a:gd name="T50" fmla="*/ 362 w 679"/>
                <a:gd name="T51" fmla="*/ 120 h 261"/>
                <a:gd name="T52" fmla="*/ 372 w 679"/>
                <a:gd name="T53" fmla="*/ 110 h 261"/>
                <a:gd name="T54" fmla="*/ 392 w 679"/>
                <a:gd name="T55" fmla="*/ 110 h 261"/>
                <a:gd name="T56" fmla="*/ 402 w 679"/>
                <a:gd name="T57" fmla="*/ 100 h 261"/>
                <a:gd name="T58" fmla="*/ 417 w 679"/>
                <a:gd name="T59" fmla="*/ 100 h 261"/>
                <a:gd name="T60" fmla="*/ 427 w 679"/>
                <a:gd name="T61" fmla="*/ 90 h 261"/>
                <a:gd name="T62" fmla="*/ 437 w 679"/>
                <a:gd name="T63" fmla="*/ 85 h 261"/>
                <a:gd name="T64" fmla="*/ 457 w 679"/>
                <a:gd name="T65" fmla="*/ 85 h 261"/>
                <a:gd name="T66" fmla="*/ 467 w 679"/>
                <a:gd name="T67" fmla="*/ 75 h 261"/>
                <a:gd name="T68" fmla="*/ 483 w 679"/>
                <a:gd name="T69" fmla="*/ 75 h 261"/>
                <a:gd name="T70" fmla="*/ 493 w 679"/>
                <a:gd name="T71" fmla="*/ 65 h 261"/>
                <a:gd name="T72" fmla="*/ 513 w 679"/>
                <a:gd name="T73" fmla="*/ 65 h 261"/>
                <a:gd name="T74" fmla="*/ 523 w 679"/>
                <a:gd name="T75" fmla="*/ 55 h 261"/>
                <a:gd name="T76" fmla="*/ 538 w 679"/>
                <a:gd name="T77" fmla="*/ 45 h 261"/>
                <a:gd name="T78" fmla="*/ 558 w 679"/>
                <a:gd name="T79" fmla="*/ 45 h 261"/>
                <a:gd name="T80" fmla="*/ 568 w 679"/>
                <a:gd name="T81" fmla="*/ 35 h 261"/>
                <a:gd name="T82" fmla="*/ 588 w 679"/>
                <a:gd name="T83" fmla="*/ 30 h 261"/>
                <a:gd name="T84" fmla="*/ 603 w 679"/>
                <a:gd name="T85" fmla="*/ 30 h 261"/>
                <a:gd name="T86" fmla="*/ 613 w 679"/>
                <a:gd name="T87" fmla="*/ 20 h 261"/>
                <a:gd name="T88" fmla="*/ 633 w 679"/>
                <a:gd name="T89" fmla="*/ 20 h 261"/>
                <a:gd name="T90" fmla="*/ 643 w 679"/>
                <a:gd name="T91" fmla="*/ 10 h 261"/>
                <a:gd name="T92" fmla="*/ 653 w 679"/>
                <a:gd name="T93" fmla="*/ 0 h 261"/>
                <a:gd name="T94" fmla="*/ 668 w 679"/>
                <a:gd name="T9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9" h="261">
                  <a:moveTo>
                    <a:pt x="0" y="261"/>
                  </a:moveTo>
                  <a:lnTo>
                    <a:pt x="10" y="261"/>
                  </a:lnTo>
                  <a:lnTo>
                    <a:pt x="20" y="251"/>
                  </a:lnTo>
                  <a:lnTo>
                    <a:pt x="30" y="251"/>
                  </a:lnTo>
                  <a:lnTo>
                    <a:pt x="40" y="251"/>
                  </a:lnTo>
                  <a:lnTo>
                    <a:pt x="40" y="241"/>
                  </a:lnTo>
                  <a:lnTo>
                    <a:pt x="45" y="241"/>
                  </a:lnTo>
                  <a:lnTo>
                    <a:pt x="55" y="241"/>
                  </a:lnTo>
                  <a:lnTo>
                    <a:pt x="65" y="231"/>
                  </a:lnTo>
                  <a:lnTo>
                    <a:pt x="75" y="231"/>
                  </a:lnTo>
                  <a:lnTo>
                    <a:pt x="86" y="231"/>
                  </a:lnTo>
                  <a:lnTo>
                    <a:pt x="86" y="221"/>
                  </a:lnTo>
                  <a:lnTo>
                    <a:pt x="96" y="221"/>
                  </a:lnTo>
                  <a:lnTo>
                    <a:pt x="106" y="221"/>
                  </a:lnTo>
                  <a:lnTo>
                    <a:pt x="111" y="221"/>
                  </a:lnTo>
                  <a:lnTo>
                    <a:pt x="111" y="216"/>
                  </a:lnTo>
                  <a:lnTo>
                    <a:pt x="121" y="216"/>
                  </a:lnTo>
                  <a:lnTo>
                    <a:pt x="131" y="216"/>
                  </a:lnTo>
                  <a:lnTo>
                    <a:pt x="131" y="206"/>
                  </a:lnTo>
                  <a:lnTo>
                    <a:pt x="141" y="206"/>
                  </a:lnTo>
                  <a:lnTo>
                    <a:pt x="151" y="206"/>
                  </a:lnTo>
                  <a:lnTo>
                    <a:pt x="161" y="206"/>
                  </a:lnTo>
                  <a:lnTo>
                    <a:pt x="161" y="196"/>
                  </a:lnTo>
                  <a:lnTo>
                    <a:pt x="171" y="196"/>
                  </a:lnTo>
                  <a:lnTo>
                    <a:pt x="176" y="196"/>
                  </a:lnTo>
                  <a:lnTo>
                    <a:pt x="176" y="185"/>
                  </a:lnTo>
                  <a:lnTo>
                    <a:pt x="186" y="185"/>
                  </a:lnTo>
                  <a:lnTo>
                    <a:pt x="196" y="185"/>
                  </a:lnTo>
                  <a:lnTo>
                    <a:pt x="206" y="185"/>
                  </a:lnTo>
                  <a:lnTo>
                    <a:pt x="206" y="175"/>
                  </a:lnTo>
                  <a:lnTo>
                    <a:pt x="216" y="175"/>
                  </a:lnTo>
                  <a:lnTo>
                    <a:pt x="226" y="175"/>
                  </a:lnTo>
                  <a:lnTo>
                    <a:pt x="226" y="165"/>
                  </a:lnTo>
                  <a:lnTo>
                    <a:pt x="231" y="165"/>
                  </a:lnTo>
                  <a:lnTo>
                    <a:pt x="241" y="165"/>
                  </a:lnTo>
                  <a:lnTo>
                    <a:pt x="251" y="165"/>
                  </a:lnTo>
                  <a:lnTo>
                    <a:pt x="251" y="155"/>
                  </a:lnTo>
                  <a:lnTo>
                    <a:pt x="261" y="155"/>
                  </a:lnTo>
                  <a:lnTo>
                    <a:pt x="271" y="155"/>
                  </a:lnTo>
                  <a:lnTo>
                    <a:pt x="282" y="150"/>
                  </a:lnTo>
                  <a:lnTo>
                    <a:pt x="292" y="150"/>
                  </a:lnTo>
                  <a:lnTo>
                    <a:pt x="297" y="150"/>
                  </a:lnTo>
                  <a:lnTo>
                    <a:pt x="297" y="140"/>
                  </a:lnTo>
                  <a:lnTo>
                    <a:pt x="307" y="140"/>
                  </a:lnTo>
                  <a:lnTo>
                    <a:pt x="317" y="140"/>
                  </a:lnTo>
                  <a:lnTo>
                    <a:pt x="327" y="140"/>
                  </a:lnTo>
                  <a:lnTo>
                    <a:pt x="327" y="130"/>
                  </a:lnTo>
                  <a:lnTo>
                    <a:pt x="337" y="130"/>
                  </a:lnTo>
                  <a:lnTo>
                    <a:pt x="347" y="130"/>
                  </a:lnTo>
                  <a:lnTo>
                    <a:pt x="347" y="120"/>
                  </a:lnTo>
                  <a:lnTo>
                    <a:pt x="352" y="120"/>
                  </a:lnTo>
                  <a:lnTo>
                    <a:pt x="362" y="120"/>
                  </a:lnTo>
                  <a:lnTo>
                    <a:pt x="372" y="120"/>
                  </a:lnTo>
                  <a:lnTo>
                    <a:pt x="372" y="110"/>
                  </a:lnTo>
                  <a:lnTo>
                    <a:pt x="382" y="110"/>
                  </a:lnTo>
                  <a:lnTo>
                    <a:pt x="392" y="110"/>
                  </a:lnTo>
                  <a:lnTo>
                    <a:pt x="392" y="100"/>
                  </a:lnTo>
                  <a:lnTo>
                    <a:pt x="402" y="100"/>
                  </a:lnTo>
                  <a:lnTo>
                    <a:pt x="412" y="100"/>
                  </a:lnTo>
                  <a:lnTo>
                    <a:pt x="417" y="100"/>
                  </a:lnTo>
                  <a:lnTo>
                    <a:pt x="417" y="90"/>
                  </a:lnTo>
                  <a:lnTo>
                    <a:pt x="427" y="90"/>
                  </a:lnTo>
                  <a:lnTo>
                    <a:pt x="437" y="90"/>
                  </a:lnTo>
                  <a:lnTo>
                    <a:pt x="437" y="85"/>
                  </a:lnTo>
                  <a:lnTo>
                    <a:pt x="447" y="85"/>
                  </a:lnTo>
                  <a:lnTo>
                    <a:pt x="457" y="85"/>
                  </a:lnTo>
                  <a:lnTo>
                    <a:pt x="467" y="85"/>
                  </a:lnTo>
                  <a:lnTo>
                    <a:pt x="467" y="75"/>
                  </a:lnTo>
                  <a:lnTo>
                    <a:pt x="477" y="75"/>
                  </a:lnTo>
                  <a:lnTo>
                    <a:pt x="483" y="75"/>
                  </a:lnTo>
                  <a:lnTo>
                    <a:pt x="483" y="65"/>
                  </a:lnTo>
                  <a:lnTo>
                    <a:pt x="493" y="65"/>
                  </a:lnTo>
                  <a:lnTo>
                    <a:pt x="503" y="65"/>
                  </a:lnTo>
                  <a:lnTo>
                    <a:pt x="513" y="65"/>
                  </a:lnTo>
                  <a:lnTo>
                    <a:pt x="513" y="55"/>
                  </a:lnTo>
                  <a:lnTo>
                    <a:pt x="523" y="55"/>
                  </a:lnTo>
                  <a:lnTo>
                    <a:pt x="533" y="55"/>
                  </a:lnTo>
                  <a:lnTo>
                    <a:pt x="538" y="45"/>
                  </a:lnTo>
                  <a:lnTo>
                    <a:pt x="548" y="45"/>
                  </a:lnTo>
                  <a:lnTo>
                    <a:pt x="558" y="45"/>
                  </a:lnTo>
                  <a:lnTo>
                    <a:pt x="558" y="35"/>
                  </a:lnTo>
                  <a:lnTo>
                    <a:pt x="568" y="35"/>
                  </a:lnTo>
                  <a:lnTo>
                    <a:pt x="578" y="35"/>
                  </a:lnTo>
                  <a:lnTo>
                    <a:pt x="588" y="30"/>
                  </a:lnTo>
                  <a:lnTo>
                    <a:pt x="598" y="30"/>
                  </a:lnTo>
                  <a:lnTo>
                    <a:pt x="603" y="30"/>
                  </a:lnTo>
                  <a:lnTo>
                    <a:pt x="603" y="20"/>
                  </a:lnTo>
                  <a:lnTo>
                    <a:pt x="613" y="20"/>
                  </a:lnTo>
                  <a:lnTo>
                    <a:pt x="623" y="20"/>
                  </a:lnTo>
                  <a:lnTo>
                    <a:pt x="633" y="20"/>
                  </a:lnTo>
                  <a:lnTo>
                    <a:pt x="633" y="10"/>
                  </a:lnTo>
                  <a:lnTo>
                    <a:pt x="643" y="10"/>
                  </a:lnTo>
                  <a:lnTo>
                    <a:pt x="653" y="10"/>
                  </a:lnTo>
                  <a:lnTo>
                    <a:pt x="653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79" y="0"/>
                  </a:lnTo>
                </a:path>
              </a:pathLst>
            </a:custGeom>
            <a:noFill/>
            <a:ln w="25400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C7EB9E9C-5962-6E45-9042-8E565A4E50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87525" y="3490913"/>
              <a:ext cx="582613" cy="141287"/>
            </a:xfrm>
            <a:custGeom>
              <a:avLst/>
              <a:gdLst>
                <a:gd name="T0" fmla="*/ 10 w 679"/>
                <a:gd name="T1" fmla="*/ 261 h 261"/>
                <a:gd name="T2" fmla="*/ 30 w 679"/>
                <a:gd name="T3" fmla="*/ 251 h 261"/>
                <a:gd name="T4" fmla="*/ 40 w 679"/>
                <a:gd name="T5" fmla="*/ 241 h 261"/>
                <a:gd name="T6" fmla="*/ 55 w 679"/>
                <a:gd name="T7" fmla="*/ 241 h 261"/>
                <a:gd name="T8" fmla="*/ 75 w 679"/>
                <a:gd name="T9" fmla="*/ 231 h 261"/>
                <a:gd name="T10" fmla="*/ 86 w 679"/>
                <a:gd name="T11" fmla="*/ 221 h 261"/>
                <a:gd name="T12" fmla="*/ 106 w 679"/>
                <a:gd name="T13" fmla="*/ 221 h 261"/>
                <a:gd name="T14" fmla="*/ 111 w 679"/>
                <a:gd name="T15" fmla="*/ 216 h 261"/>
                <a:gd name="T16" fmla="*/ 131 w 679"/>
                <a:gd name="T17" fmla="*/ 216 h 261"/>
                <a:gd name="T18" fmla="*/ 141 w 679"/>
                <a:gd name="T19" fmla="*/ 206 h 261"/>
                <a:gd name="T20" fmla="*/ 161 w 679"/>
                <a:gd name="T21" fmla="*/ 206 h 261"/>
                <a:gd name="T22" fmla="*/ 171 w 679"/>
                <a:gd name="T23" fmla="*/ 196 h 261"/>
                <a:gd name="T24" fmla="*/ 176 w 679"/>
                <a:gd name="T25" fmla="*/ 185 h 261"/>
                <a:gd name="T26" fmla="*/ 196 w 679"/>
                <a:gd name="T27" fmla="*/ 185 h 261"/>
                <a:gd name="T28" fmla="*/ 206 w 679"/>
                <a:gd name="T29" fmla="*/ 175 h 261"/>
                <a:gd name="T30" fmla="*/ 226 w 679"/>
                <a:gd name="T31" fmla="*/ 175 h 261"/>
                <a:gd name="T32" fmla="*/ 231 w 679"/>
                <a:gd name="T33" fmla="*/ 165 h 261"/>
                <a:gd name="T34" fmla="*/ 251 w 679"/>
                <a:gd name="T35" fmla="*/ 165 h 261"/>
                <a:gd name="T36" fmla="*/ 261 w 679"/>
                <a:gd name="T37" fmla="*/ 155 h 261"/>
                <a:gd name="T38" fmla="*/ 282 w 679"/>
                <a:gd name="T39" fmla="*/ 150 h 261"/>
                <a:gd name="T40" fmla="*/ 297 w 679"/>
                <a:gd name="T41" fmla="*/ 150 h 261"/>
                <a:gd name="T42" fmla="*/ 307 w 679"/>
                <a:gd name="T43" fmla="*/ 140 h 261"/>
                <a:gd name="T44" fmla="*/ 327 w 679"/>
                <a:gd name="T45" fmla="*/ 140 h 261"/>
                <a:gd name="T46" fmla="*/ 337 w 679"/>
                <a:gd name="T47" fmla="*/ 130 h 261"/>
                <a:gd name="T48" fmla="*/ 347 w 679"/>
                <a:gd name="T49" fmla="*/ 120 h 261"/>
                <a:gd name="T50" fmla="*/ 362 w 679"/>
                <a:gd name="T51" fmla="*/ 120 h 261"/>
                <a:gd name="T52" fmla="*/ 372 w 679"/>
                <a:gd name="T53" fmla="*/ 110 h 261"/>
                <a:gd name="T54" fmla="*/ 392 w 679"/>
                <a:gd name="T55" fmla="*/ 110 h 261"/>
                <a:gd name="T56" fmla="*/ 402 w 679"/>
                <a:gd name="T57" fmla="*/ 100 h 261"/>
                <a:gd name="T58" fmla="*/ 417 w 679"/>
                <a:gd name="T59" fmla="*/ 100 h 261"/>
                <a:gd name="T60" fmla="*/ 427 w 679"/>
                <a:gd name="T61" fmla="*/ 90 h 261"/>
                <a:gd name="T62" fmla="*/ 437 w 679"/>
                <a:gd name="T63" fmla="*/ 85 h 261"/>
                <a:gd name="T64" fmla="*/ 457 w 679"/>
                <a:gd name="T65" fmla="*/ 85 h 261"/>
                <a:gd name="T66" fmla="*/ 467 w 679"/>
                <a:gd name="T67" fmla="*/ 75 h 261"/>
                <a:gd name="T68" fmla="*/ 483 w 679"/>
                <a:gd name="T69" fmla="*/ 75 h 261"/>
                <a:gd name="T70" fmla="*/ 493 w 679"/>
                <a:gd name="T71" fmla="*/ 65 h 261"/>
                <a:gd name="T72" fmla="*/ 513 w 679"/>
                <a:gd name="T73" fmla="*/ 65 h 261"/>
                <a:gd name="T74" fmla="*/ 523 w 679"/>
                <a:gd name="T75" fmla="*/ 55 h 261"/>
                <a:gd name="T76" fmla="*/ 538 w 679"/>
                <a:gd name="T77" fmla="*/ 45 h 261"/>
                <a:gd name="T78" fmla="*/ 558 w 679"/>
                <a:gd name="T79" fmla="*/ 45 h 261"/>
                <a:gd name="T80" fmla="*/ 568 w 679"/>
                <a:gd name="T81" fmla="*/ 35 h 261"/>
                <a:gd name="T82" fmla="*/ 588 w 679"/>
                <a:gd name="T83" fmla="*/ 30 h 261"/>
                <a:gd name="T84" fmla="*/ 603 w 679"/>
                <a:gd name="T85" fmla="*/ 30 h 261"/>
                <a:gd name="T86" fmla="*/ 613 w 679"/>
                <a:gd name="T87" fmla="*/ 20 h 261"/>
                <a:gd name="T88" fmla="*/ 633 w 679"/>
                <a:gd name="T89" fmla="*/ 20 h 261"/>
                <a:gd name="T90" fmla="*/ 643 w 679"/>
                <a:gd name="T91" fmla="*/ 10 h 261"/>
                <a:gd name="T92" fmla="*/ 653 w 679"/>
                <a:gd name="T93" fmla="*/ 0 h 261"/>
                <a:gd name="T94" fmla="*/ 668 w 679"/>
                <a:gd name="T9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9" h="261">
                  <a:moveTo>
                    <a:pt x="0" y="261"/>
                  </a:moveTo>
                  <a:lnTo>
                    <a:pt x="10" y="261"/>
                  </a:lnTo>
                  <a:lnTo>
                    <a:pt x="20" y="251"/>
                  </a:lnTo>
                  <a:lnTo>
                    <a:pt x="30" y="251"/>
                  </a:lnTo>
                  <a:lnTo>
                    <a:pt x="40" y="251"/>
                  </a:lnTo>
                  <a:lnTo>
                    <a:pt x="40" y="241"/>
                  </a:lnTo>
                  <a:lnTo>
                    <a:pt x="45" y="241"/>
                  </a:lnTo>
                  <a:lnTo>
                    <a:pt x="55" y="241"/>
                  </a:lnTo>
                  <a:lnTo>
                    <a:pt x="65" y="231"/>
                  </a:lnTo>
                  <a:lnTo>
                    <a:pt x="75" y="231"/>
                  </a:lnTo>
                  <a:lnTo>
                    <a:pt x="86" y="231"/>
                  </a:lnTo>
                  <a:lnTo>
                    <a:pt x="86" y="221"/>
                  </a:lnTo>
                  <a:lnTo>
                    <a:pt x="96" y="221"/>
                  </a:lnTo>
                  <a:lnTo>
                    <a:pt x="106" y="221"/>
                  </a:lnTo>
                  <a:lnTo>
                    <a:pt x="111" y="221"/>
                  </a:lnTo>
                  <a:lnTo>
                    <a:pt x="111" y="216"/>
                  </a:lnTo>
                  <a:lnTo>
                    <a:pt x="121" y="216"/>
                  </a:lnTo>
                  <a:lnTo>
                    <a:pt x="131" y="216"/>
                  </a:lnTo>
                  <a:lnTo>
                    <a:pt x="131" y="206"/>
                  </a:lnTo>
                  <a:lnTo>
                    <a:pt x="141" y="206"/>
                  </a:lnTo>
                  <a:lnTo>
                    <a:pt x="151" y="206"/>
                  </a:lnTo>
                  <a:lnTo>
                    <a:pt x="161" y="206"/>
                  </a:lnTo>
                  <a:lnTo>
                    <a:pt x="161" y="196"/>
                  </a:lnTo>
                  <a:lnTo>
                    <a:pt x="171" y="196"/>
                  </a:lnTo>
                  <a:lnTo>
                    <a:pt x="176" y="196"/>
                  </a:lnTo>
                  <a:lnTo>
                    <a:pt x="176" y="185"/>
                  </a:lnTo>
                  <a:lnTo>
                    <a:pt x="186" y="185"/>
                  </a:lnTo>
                  <a:lnTo>
                    <a:pt x="196" y="185"/>
                  </a:lnTo>
                  <a:lnTo>
                    <a:pt x="206" y="185"/>
                  </a:lnTo>
                  <a:lnTo>
                    <a:pt x="206" y="175"/>
                  </a:lnTo>
                  <a:lnTo>
                    <a:pt x="216" y="175"/>
                  </a:lnTo>
                  <a:lnTo>
                    <a:pt x="226" y="175"/>
                  </a:lnTo>
                  <a:lnTo>
                    <a:pt x="226" y="165"/>
                  </a:lnTo>
                  <a:lnTo>
                    <a:pt x="231" y="165"/>
                  </a:lnTo>
                  <a:lnTo>
                    <a:pt x="241" y="165"/>
                  </a:lnTo>
                  <a:lnTo>
                    <a:pt x="251" y="165"/>
                  </a:lnTo>
                  <a:lnTo>
                    <a:pt x="251" y="155"/>
                  </a:lnTo>
                  <a:lnTo>
                    <a:pt x="261" y="155"/>
                  </a:lnTo>
                  <a:lnTo>
                    <a:pt x="271" y="155"/>
                  </a:lnTo>
                  <a:lnTo>
                    <a:pt x="282" y="150"/>
                  </a:lnTo>
                  <a:lnTo>
                    <a:pt x="292" y="150"/>
                  </a:lnTo>
                  <a:lnTo>
                    <a:pt x="297" y="150"/>
                  </a:lnTo>
                  <a:lnTo>
                    <a:pt x="297" y="140"/>
                  </a:lnTo>
                  <a:lnTo>
                    <a:pt x="307" y="140"/>
                  </a:lnTo>
                  <a:lnTo>
                    <a:pt x="317" y="140"/>
                  </a:lnTo>
                  <a:lnTo>
                    <a:pt x="327" y="140"/>
                  </a:lnTo>
                  <a:lnTo>
                    <a:pt x="327" y="130"/>
                  </a:lnTo>
                  <a:lnTo>
                    <a:pt x="337" y="130"/>
                  </a:lnTo>
                  <a:lnTo>
                    <a:pt x="347" y="130"/>
                  </a:lnTo>
                  <a:lnTo>
                    <a:pt x="347" y="120"/>
                  </a:lnTo>
                  <a:lnTo>
                    <a:pt x="352" y="120"/>
                  </a:lnTo>
                  <a:lnTo>
                    <a:pt x="362" y="120"/>
                  </a:lnTo>
                  <a:lnTo>
                    <a:pt x="372" y="120"/>
                  </a:lnTo>
                  <a:lnTo>
                    <a:pt x="372" y="110"/>
                  </a:lnTo>
                  <a:lnTo>
                    <a:pt x="382" y="110"/>
                  </a:lnTo>
                  <a:lnTo>
                    <a:pt x="392" y="110"/>
                  </a:lnTo>
                  <a:lnTo>
                    <a:pt x="392" y="100"/>
                  </a:lnTo>
                  <a:lnTo>
                    <a:pt x="402" y="100"/>
                  </a:lnTo>
                  <a:lnTo>
                    <a:pt x="412" y="100"/>
                  </a:lnTo>
                  <a:lnTo>
                    <a:pt x="417" y="100"/>
                  </a:lnTo>
                  <a:lnTo>
                    <a:pt x="417" y="90"/>
                  </a:lnTo>
                  <a:lnTo>
                    <a:pt x="427" y="90"/>
                  </a:lnTo>
                  <a:lnTo>
                    <a:pt x="437" y="90"/>
                  </a:lnTo>
                  <a:lnTo>
                    <a:pt x="437" y="85"/>
                  </a:lnTo>
                  <a:lnTo>
                    <a:pt x="447" y="85"/>
                  </a:lnTo>
                  <a:lnTo>
                    <a:pt x="457" y="85"/>
                  </a:lnTo>
                  <a:lnTo>
                    <a:pt x="467" y="85"/>
                  </a:lnTo>
                  <a:lnTo>
                    <a:pt x="467" y="75"/>
                  </a:lnTo>
                  <a:lnTo>
                    <a:pt x="477" y="75"/>
                  </a:lnTo>
                  <a:lnTo>
                    <a:pt x="483" y="75"/>
                  </a:lnTo>
                  <a:lnTo>
                    <a:pt x="483" y="65"/>
                  </a:lnTo>
                  <a:lnTo>
                    <a:pt x="493" y="65"/>
                  </a:lnTo>
                  <a:lnTo>
                    <a:pt x="503" y="65"/>
                  </a:lnTo>
                  <a:lnTo>
                    <a:pt x="513" y="65"/>
                  </a:lnTo>
                  <a:lnTo>
                    <a:pt x="513" y="55"/>
                  </a:lnTo>
                  <a:lnTo>
                    <a:pt x="523" y="55"/>
                  </a:lnTo>
                  <a:lnTo>
                    <a:pt x="533" y="55"/>
                  </a:lnTo>
                  <a:lnTo>
                    <a:pt x="538" y="45"/>
                  </a:lnTo>
                  <a:lnTo>
                    <a:pt x="548" y="45"/>
                  </a:lnTo>
                  <a:lnTo>
                    <a:pt x="558" y="45"/>
                  </a:lnTo>
                  <a:lnTo>
                    <a:pt x="558" y="35"/>
                  </a:lnTo>
                  <a:lnTo>
                    <a:pt x="568" y="35"/>
                  </a:lnTo>
                  <a:lnTo>
                    <a:pt x="578" y="35"/>
                  </a:lnTo>
                  <a:lnTo>
                    <a:pt x="588" y="30"/>
                  </a:lnTo>
                  <a:lnTo>
                    <a:pt x="598" y="30"/>
                  </a:lnTo>
                  <a:lnTo>
                    <a:pt x="603" y="30"/>
                  </a:lnTo>
                  <a:lnTo>
                    <a:pt x="603" y="20"/>
                  </a:lnTo>
                  <a:lnTo>
                    <a:pt x="613" y="20"/>
                  </a:lnTo>
                  <a:lnTo>
                    <a:pt x="623" y="20"/>
                  </a:lnTo>
                  <a:lnTo>
                    <a:pt x="633" y="20"/>
                  </a:lnTo>
                  <a:lnTo>
                    <a:pt x="633" y="10"/>
                  </a:lnTo>
                  <a:lnTo>
                    <a:pt x="643" y="10"/>
                  </a:lnTo>
                  <a:lnTo>
                    <a:pt x="653" y="10"/>
                  </a:lnTo>
                  <a:lnTo>
                    <a:pt x="653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79" y="0"/>
                  </a:lnTo>
                </a:path>
              </a:pathLst>
            </a:custGeom>
            <a:noFill/>
            <a:ln w="25400">
              <a:solidFill>
                <a:srgbClr val="FF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81">
              <a:extLst>
                <a:ext uri="{FF2B5EF4-FFF2-40B4-BE49-F238E27FC236}">
                  <a16:creationId xmlns:a16="http://schemas.microsoft.com/office/drawing/2014/main" id="{DF786420-3122-544F-BDDA-7CD492D4B5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01900" y="3278188"/>
              <a:ext cx="900113" cy="77787"/>
            </a:xfrm>
            <a:custGeom>
              <a:avLst/>
              <a:gdLst>
                <a:gd name="T0" fmla="*/ 10 w 679"/>
                <a:gd name="T1" fmla="*/ 261 h 261"/>
                <a:gd name="T2" fmla="*/ 30 w 679"/>
                <a:gd name="T3" fmla="*/ 251 h 261"/>
                <a:gd name="T4" fmla="*/ 40 w 679"/>
                <a:gd name="T5" fmla="*/ 241 h 261"/>
                <a:gd name="T6" fmla="*/ 55 w 679"/>
                <a:gd name="T7" fmla="*/ 241 h 261"/>
                <a:gd name="T8" fmla="*/ 75 w 679"/>
                <a:gd name="T9" fmla="*/ 231 h 261"/>
                <a:gd name="T10" fmla="*/ 86 w 679"/>
                <a:gd name="T11" fmla="*/ 221 h 261"/>
                <a:gd name="T12" fmla="*/ 106 w 679"/>
                <a:gd name="T13" fmla="*/ 221 h 261"/>
                <a:gd name="T14" fmla="*/ 111 w 679"/>
                <a:gd name="T15" fmla="*/ 216 h 261"/>
                <a:gd name="T16" fmla="*/ 131 w 679"/>
                <a:gd name="T17" fmla="*/ 216 h 261"/>
                <a:gd name="T18" fmla="*/ 141 w 679"/>
                <a:gd name="T19" fmla="*/ 206 h 261"/>
                <a:gd name="T20" fmla="*/ 161 w 679"/>
                <a:gd name="T21" fmla="*/ 206 h 261"/>
                <a:gd name="T22" fmla="*/ 171 w 679"/>
                <a:gd name="T23" fmla="*/ 196 h 261"/>
                <a:gd name="T24" fmla="*/ 176 w 679"/>
                <a:gd name="T25" fmla="*/ 185 h 261"/>
                <a:gd name="T26" fmla="*/ 196 w 679"/>
                <a:gd name="T27" fmla="*/ 185 h 261"/>
                <a:gd name="T28" fmla="*/ 206 w 679"/>
                <a:gd name="T29" fmla="*/ 175 h 261"/>
                <a:gd name="T30" fmla="*/ 226 w 679"/>
                <a:gd name="T31" fmla="*/ 175 h 261"/>
                <a:gd name="T32" fmla="*/ 231 w 679"/>
                <a:gd name="T33" fmla="*/ 165 h 261"/>
                <a:gd name="T34" fmla="*/ 251 w 679"/>
                <a:gd name="T35" fmla="*/ 165 h 261"/>
                <a:gd name="T36" fmla="*/ 261 w 679"/>
                <a:gd name="T37" fmla="*/ 155 h 261"/>
                <a:gd name="T38" fmla="*/ 282 w 679"/>
                <a:gd name="T39" fmla="*/ 150 h 261"/>
                <a:gd name="T40" fmla="*/ 297 w 679"/>
                <a:gd name="T41" fmla="*/ 150 h 261"/>
                <a:gd name="T42" fmla="*/ 307 w 679"/>
                <a:gd name="T43" fmla="*/ 140 h 261"/>
                <a:gd name="T44" fmla="*/ 327 w 679"/>
                <a:gd name="T45" fmla="*/ 140 h 261"/>
                <a:gd name="T46" fmla="*/ 337 w 679"/>
                <a:gd name="T47" fmla="*/ 130 h 261"/>
                <a:gd name="T48" fmla="*/ 347 w 679"/>
                <a:gd name="T49" fmla="*/ 120 h 261"/>
                <a:gd name="T50" fmla="*/ 362 w 679"/>
                <a:gd name="T51" fmla="*/ 120 h 261"/>
                <a:gd name="T52" fmla="*/ 372 w 679"/>
                <a:gd name="T53" fmla="*/ 110 h 261"/>
                <a:gd name="T54" fmla="*/ 392 w 679"/>
                <a:gd name="T55" fmla="*/ 110 h 261"/>
                <a:gd name="T56" fmla="*/ 402 w 679"/>
                <a:gd name="T57" fmla="*/ 100 h 261"/>
                <a:gd name="T58" fmla="*/ 417 w 679"/>
                <a:gd name="T59" fmla="*/ 100 h 261"/>
                <a:gd name="T60" fmla="*/ 427 w 679"/>
                <a:gd name="T61" fmla="*/ 90 h 261"/>
                <a:gd name="T62" fmla="*/ 437 w 679"/>
                <a:gd name="T63" fmla="*/ 85 h 261"/>
                <a:gd name="T64" fmla="*/ 457 w 679"/>
                <a:gd name="T65" fmla="*/ 85 h 261"/>
                <a:gd name="T66" fmla="*/ 467 w 679"/>
                <a:gd name="T67" fmla="*/ 75 h 261"/>
                <a:gd name="T68" fmla="*/ 483 w 679"/>
                <a:gd name="T69" fmla="*/ 75 h 261"/>
                <a:gd name="T70" fmla="*/ 493 w 679"/>
                <a:gd name="T71" fmla="*/ 65 h 261"/>
                <a:gd name="T72" fmla="*/ 513 w 679"/>
                <a:gd name="T73" fmla="*/ 65 h 261"/>
                <a:gd name="T74" fmla="*/ 523 w 679"/>
                <a:gd name="T75" fmla="*/ 55 h 261"/>
                <a:gd name="T76" fmla="*/ 538 w 679"/>
                <a:gd name="T77" fmla="*/ 45 h 261"/>
                <a:gd name="T78" fmla="*/ 558 w 679"/>
                <a:gd name="T79" fmla="*/ 45 h 261"/>
                <a:gd name="T80" fmla="*/ 568 w 679"/>
                <a:gd name="T81" fmla="*/ 35 h 261"/>
                <a:gd name="T82" fmla="*/ 588 w 679"/>
                <a:gd name="T83" fmla="*/ 30 h 261"/>
                <a:gd name="T84" fmla="*/ 603 w 679"/>
                <a:gd name="T85" fmla="*/ 30 h 261"/>
                <a:gd name="T86" fmla="*/ 613 w 679"/>
                <a:gd name="T87" fmla="*/ 20 h 261"/>
                <a:gd name="T88" fmla="*/ 633 w 679"/>
                <a:gd name="T89" fmla="*/ 20 h 261"/>
                <a:gd name="T90" fmla="*/ 643 w 679"/>
                <a:gd name="T91" fmla="*/ 10 h 261"/>
                <a:gd name="T92" fmla="*/ 653 w 679"/>
                <a:gd name="T93" fmla="*/ 0 h 261"/>
                <a:gd name="T94" fmla="*/ 668 w 679"/>
                <a:gd name="T9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9" h="261">
                  <a:moveTo>
                    <a:pt x="0" y="261"/>
                  </a:moveTo>
                  <a:lnTo>
                    <a:pt x="10" y="261"/>
                  </a:lnTo>
                  <a:lnTo>
                    <a:pt x="20" y="251"/>
                  </a:lnTo>
                  <a:lnTo>
                    <a:pt x="30" y="251"/>
                  </a:lnTo>
                  <a:lnTo>
                    <a:pt x="40" y="251"/>
                  </a:lnTo>
                  <a:lnTo>
                    <a:pt x="40" y="241"/>
                  </a:lnTo>
                  <a:lnTo>
                    <a:pt x="45" y="241"/>
                  </a:lnTo>
                  <a:lnTo>
                    <a:pt x="55" y="241"/>
                  </a:lnTo>
                  <a:lnTo>
                    <a:pt x="65" y="231"/>
                  </a:lnTo>
                  <a:lnTo>
                    <a:pt x="75" y="231"/>
                  </a:lnTo>
                  <a:lnTo>
                    <a:pt x="86" y="231"/>
                  </a:lnTo>
                  <a:lnTo>
                    <a:pt x="86" y="221"/>
                  </a:lnTo>
                  <a:lnTo>
                    <a:pt x="96" y="221"/>
                  </a:lnTo>
                  <a:lnTo>
                    <a:pt x="106" y="221"/>
                  </a:lnTo>
                  <a:lnTo>
                    <a:pt x="111" y="221"/>
                  </a:lnTo>
                  <a:lnTo>
                    <a:pt x="111" y="216"/>
                  </a:lnTo>
                  <a:lnTo>
                    <a:pt x="121" y="216"/>
                  </a:lnTo>
                  <a:lnTo>
                    <a:pt x="131" y="216"/>
                  </a:lnTo>
                  <a:lnTo>
                    <a:pt x="131" y="206"/>
                  </a:lnTo>
                  <a:lnTo>
                    <a:pt x="141" y="206"/>
                  </a:lnTo>
                  <a:lnTo>
                    <a:pt x="151" y="206"/>
                  </a:lnTo>
                  <a:lnTo>
                    <a:pt x="161" y="206"/>
                  </a:lnTo>
                  <a:lnTo>
                    <a:pt x="161" y="196"/>
                  </a:lnTo>
                  <a:lnTo>
                    <a:pt x="171" y="196"/>
                  </a:lnTo>
                  <a:lnTo>
                    <a:pt x="176" y="196"/>
                  </a:lnTo>
                  <a:lnTo>
                    <a:pt x="176" y="185"/>
                  </a:lnTo>
                  <a:lnTo>
                    <a:pt x="186" y="185"/>
                  </a:lnTo>
                  <a:lnTo>
                    <a:pt x="196" y="185"/>
                  </a:lnTo>
                  <a:lnTo>
                    <a:pt x="206" y="185"/>
                  </a:lnTo>
                  <a:lnTo>
                    <a:pt x="206" y="175"/>
                  </a:lnTo>
                  <a:lnTo>
                    <a:pt x="216" y="175"/>
                  </a:lnTo>
                  <a:lnTo>
                    <a:pt x="226" y="175"/>
                  </a:lnTo>
                  <a:lnTo>
                    <a:pt x="226" y="165"/>
                  </a:lnTo>
                  <a:lnTo>
                    <a:pt x="231" y="165"/>
                  </a:lnTo>
                  <a:lnTo>
                    <a:pt x="241" y="165"/>
                  </a:lnTo>
                  <a:lnTo>
                    <a:pt x="251" y="165"/>
                  </a:lnTo>
                  <a:lnTo>
                    <a:pt x="251" y="155"/>
                  </a:lnTo>
                  <a:lnTo>
                    <a:pt x="261" y="155"/>
                  </a:lnTo>
                  <a:lnTo>
                    <a:pt x="271" y="155"/>
                  </a:lnTo>
                  <a:lnTo>
                    <a:pt x="282" y="150"/>
                  </a:lnTo>
                  <a:lnTo>
                    <a:pt x="292" y="150"/>
                  </a:lnTo>
                  <a:lnTo>
                    <a:pt x="297" y="150"/>
                  </a:lnTo>
                  <a:lnTo>
                    <a:pt x="297" y="140"/>
                  </a:lnTo>
                  <a:lnTo>
                    <a:pt x="307" y="140"/>
                  </a:lnTo>
                  <a:lnTo>
                    <a:pt x="317" y="140"/>
                  </a:lnTo>
                  <a:lnTo>
                    <a:pt x="327" y="140"/>
                  </a:lnTo>
                  <a:lnTo>
                    <a:pt x="327" y="130"/>
                  </a:lnTo>
                  <a:lnTo>
                    <a:pt x="337" y="130"/>
                  </a:lnTo>
                  <a:lnTo>
                    <a:pt x="347" y="130"/>
                  </a:lnTo>
                  <a:lnTo>
                    <a:pt x="347" y="120"/>
                  </a:lnTo>
                  <a:lnTo>
                    <a:pt x="352" y="120"/>
                  </a:lnTo>
                  <a:lnTo>
                    <a:pt x="362" y="120"/>
                  </a:lnTo>
                  <a:lnTo>
                    <a:pt x="372" y="120"/>
                  </a:lnTo>
                  <a:lnTo>
                    <a:pt x="372" y="110"/>
                  </a:lnTo>
                  <a:lnTo>
                    <a:pt x="382" y="110"/>
                  </a:lnTo>
                  <a:lnTo>
                    <a:pt x="392" y="110"/>
                  </a:lnTo>
                  <a:lnTo>
                    <a:pt x="392" y="100"/>
                  </a:lnTo>
                  <a:lnTo>
                    <a:pt x="402" y="100"/>
                  </a:lnTo>
                  <a:lnTo>
                    <a:pt x="412" y="100"/>
                  </a:lnTo>
                  <a:lnTo>
                    <a:pt x="417" y="100"/>
                  </a:lnTo>
                  <a:lnTo>
                    <a:pt x="417" y="90"/>
                  </a:lnTo>
                  <a:lnTo>
                    <a:pt x="427" y="90"/>
                  </a:lnTo>
                  <a:lnTo>
                    <a:pt x="437" y="90"/>
                  </a:lnTo>
                  <a:lnTo>
                    <a:pt x="437" y="85"/>
                  </a:lnTo>
                  <a:lnTo>
                    <a:pt x="447" y="85"/>
                  </a:lnTo>
                  <a:lnTo>
                    <a:pt x="457" y="85"/>
                  </a:lnTo>
                  <a:lnTo>
                    <a:pt x="467" y="85"/>
                  </a:lnTo>
                  <a:lnTo>
                    <a:pt x="467" y="75"/>
                  </a:lnTo>
                  <a:lnTo>
                    <a:pt x="477" y="75"/>
                  </a:lnTo>
                  <a:lnTo>
                    <a:pt x="483" y="75"/>
                  </a:lnTo>
                  <a:lnTo>
                    <a:pt x="483" y="65"/>
                  </a:lnTo>
                  <a:lnTo>
                    <a:pt x="493" y="65"/>
                  </a:lnTo>
                  <a:lnTo>
                    <a:pt x="503" y="65"/>
                  </a:lnTo>
                  <a:lnTo>
                    <a:pt x="513" y="65"/>
                  </a:lnTo>
                  <a:lnTo>
                    <a:pt x="513" y="55"/>
                  </a:lnTo>
                  <a:lnTo>
                    <a:pt x="523" y="55"/>
                  </a:lnTo>
                  <a:lnTo>
                    <a:pt x="533" y="55"/>
                  </a:lnTo>
                  <a:lnTo>
                    <a:pt x="538" y="45"/>
                  </a:lnTo>
                  <a:lnTo>
                    <a:pt x="548" y="45"/>
                  </a:lnTo>
                  <a:lnTo>
                    <a:pt x="558" y="45"/>
                  </a:lnTo>
                  <a:lnTo>
                    <a:pt x="558" y="35"/>
                  </a:lnTo>
                  <a:lnTo>
                    <a:pt x="568" y="35"/>
                  </a:lnTo>
                  <a:lnTo>
                    <a:pt x="578" y="35"/>
                  </a:lnTo>
                  <a:lnTo>
                    <a:pt x="588" y="30"/>
                  </a:lnTo>
                  <a:lnTo>
                    <a:pt x="598" y="30"/>
                  </a:lnTo>
                  <a:lnTo>
                    <a:pt x="603" y="30"/>
                  </a:lnTo>
                  <a:lnTo>
                    <a:pt x="603" y="20"/>
                  </a:lnTo>
                  <a:lnTo>
                    <a:pt x="613" y="20"/>
                  </a:lnTo>
                  <a:lnTo>
                    <a:pt x="623" y="20"/>
                  </a:lnTo>
                  <a:lnTo>
                    <a:pt x="633" y="20"/>
                  </a:lnTo>
                  <a:lnTo>
                    <a:pt x="633" y="10"/>
                  </a:lnTo>
                  <a:lnTo>
                    <a:pt x="643" y="10"/>
                  </a:lnTo>
                  <a:lnTo>
                    <a:pt x="653" y="10"/>
                  </a:lnTo>
                  <a:lnTo>
                    <a:pt x="653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79" y="0"/>
                  </a:lnTo>
                </a:path>
              </a:pathLst>
            </a:custGeom>
            <a:noFill/>
            <a:ln w="25400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0B01F860-2F7E-2041-BCB3-C6BB30679E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49500" y="3432175"/>
              <a:ext cx="593725" cy="50800"/>
            </a:xfrm>
            <a:custGeom>
              <a:avLst/>
              <a:gdLst>
                <a:gd name="T0" fmla="*/ 10 w 679"/>
                <a:gd name="T1" fmla="*/ 261 h 261"/>
                <a:gd name="T2" fmla="*/ 30 w 679"/>
                <a:gd name="T3" fmla="*/ 251 h 261"/>
                <a:gd name="T4" fmla="*/ 40 w 679"/>
                <a:gd name="T5" fmla="*/ 241 h 261"/>
                <a:gd name="T6" fmla="*/ 55 w 679"/>
                <a:gd name="T7" fmla="*/ 241 h 261"/>
                <a:gd name="T8" fmla="*/ 75 w 679"/>
                <a:gd name="T9" fmla="*/ 231 h 261"/>
                <a:gd name="T10" fmla="*/ 86 w 679"/>
                <a:gd name="T11" fmla="*/ 221 h 261"/>
                <a:gd name="T12" fmla="*/ 106 w 679"/>
                <a:gd name="T13" fmla="*/ 221 h 261"/>
                <a:gd name="T14" fmla="*/ 111 w 679"/>
                <a:gd name="T15" fmla="*/ 216 h 261"/>
                <a:gd name="T16" fmla="*/ 131 w 679"/>
                <a:gd name="T17" fmla="*/ 216 h 261"/>
                <a:gd name="T18" fmla="*/ 141 w 679"/>
                <a:gd name="T19" fmla="*/ 206 h 261"/>
                <a:gd name="T20" fmla="*/ 161 w 679"/>
                <a:gd name="T21" fmla="*/ 206 h 261"/>
                <a:gd name="T22" fmla="*/ 171 w 679"/>
                <a:gd name="T23" fmla="*/ 196 h 261"/>
                <a:gd name="T24" fmla="*/ 176 w 679"/>
                <a:gd name="T25" fmla="*/ 185 h 261"/>
                <a:gd name="T26" fmla="*/ 196 w 679"/>
                <a:gd name="T27" fmla="*/ 185 h 261"/>
                <a:gd name="T28" fmla="*/ 206 w 679"/>
                <a:gd name="T29" fmla="*/ 175 h 261"/>
                <a:gd name="T30" fmla="*/ 226 w 679"/>
                <a:gd name="T31" fmla="*/ 175 h 261"/>
                <a:gd name="T32" fmla="*/ 231 w 679"/>
                <a:gd name="T33" fmla="*/ 165 h 261"/>
                <a:gd name="T34" fmla="*/ 251 w 679"/>
                <a:gd name="T35" fmla="*/ 165 h 261"/>
                <a:gd name="T36" fmla="*/ 261 w 679"/>
                <a:gd name="T37" fmla="*/ 155 h 261"/>
                <a:gd name="T38" fmla="*/ 282 w 679"/>
                <a:gd name="T39" fmla="*/ 150 h 261"/>
                <a:gd name="T40" fmla="*/ 297 w 679"/>
                <a:gd name="T41" fmla="*/ 150 h 261"/>
                <a:gd name="T42" fmla="*/ 307 w 679"/>
                <a:gd name="T43" fmla="*/ 140 h 261"/>
                <a:gd name="T44" fmla="*/ 327 w 679"/>
                <a:gd name="T45" fmla="*/ 140 h 261"/>
                <a:gd name="T46" fmla="*/ 337 w 679"/>
                <a:gd name="T47" fmla="*/ 130 h 261"/>
                <a:gd name="T48" fmla="*/ 347 w 679"/>
                <a:gd name="T49" fmla="*/ 120 h 261"/>
                <a:gd name="T50" fmla="*/ 362 w 679"/>
                <a:gd name="T51" fmla="*/ 120 h 261"/>
                <a:gd name="T52" fmla="*/ 372 w 679"/>
                <a:gd name="T53" fmla="*/ 110 h 261"/>
                <a:gd name="T54" fmla="*/ 392 w 679"/>
                <a:gd name="T55" fmla="*/ 110 h 261"/>
                <a:gd name="T56" fmla="*/ 402 w 679"/>
                <a:gd name="T57" fmla="*/ 100 h 261"/>
                <a:gd name="T58" fmla="*/ 417 w 679"/>
                <a:gd name="T59" fmla="*/ 100 h 261"/>
                <a:gd name="T60" fmla="*/ 427 w 679"/>
                <a:gd name="T61" fmla="*/ 90 h 261"/>
                <a:gd name="T62" fmla="*/ 437 w 679"/>
                <a:gd name="T63" fmla="*/ 85 h 261"/>
                <a:gd name="T64" fmla="*/ 457 w 679"/>
                <a:gd name="T65" fmla="*/ 85 h 261"/>
                <a:gd name="T66" fmla="*/ 467 w 679"/>
                <a:gd name="T67" fmla="*/ 75 h 261"/>
                <a:gd name="T68" fmla="*/ 483 w 679"/>
                <a:gd name="T69" fmla="*/ 75 h 261"/>
                <a:gd name="T70" fmla="*/ 493 w 679"/>
                <a:gd name="T71" fmla="*/ 65 h 261"/>
                <a:gd name="T72" fmla="*/ 513 w 679"/>
                <a:gd name="T73" fmla="*/ 65 h 261"/>
                <a:gd name="T74" fmla="*/ 523 w 679"/>
                <a:gd name="T75" fmla="*/ 55 h 261"/>
                <a:gd name="T76" fmla="*/ 538 w 679"/>
                <a:gd name="T77" fmla="*/ 45 h 261"/>
                <a:gd name="T78" fmla="*/ 558 w 679"/>
                <a:gd name="T79" fmla="*/ 45 h 261"/>
                <a:gd name="T80" fmla="*/ 568 w 679"/>
                <a:gd name="T81" fmla="*/ 35 h 261"/>
                <a:gd name="T82" fmla="*/ 588 w 679"/>
                <a:gd name="T83" fmla="*/ 30 h 261"/>
                <a:gd name="T84" fmla="*/ 603 w 679"/>
                <a:gd name="T85" fmla="*/ 30 h 261"/>
                <a:gd name="T86" fmla="*/ 613 w 679"/>
                <a:gd name="T87" fmla="*/ 20 h 261"/>
                <a:gd name="T88" fmla="*/ 633 w 679"/>
                <a:gd name="T89" fmla="*/ 20 h 261"/>
                <a:gd name="T90" fmla="*/ 643 w 679"/>
                <a:gd name="T91" fmla="*/ 10 h 261"/>
                <a:gd name="T92" fmla="*/ 653 w 679"/>
                <a:gd name="T93" fmla="*/ 0 h 261"/>
                <a:gd name="T94" fmla="*/ 668 w 679"/>
                <a:gd name="T9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9" h="261">
                  <a:moveTo>
                    <a:pt x="0" y="261"/>
                  </a:moveTo>
                  <a:lnTo>
                    <a:pt x="10" y="261"/>
                  </a:lnTo>
                  <a:lnTo>
                    <a:pt x="20" y="251"/>
                  </a:lnTo>
                  <a:lnTo>
                    <a:pt x="30" y="251"/>
                  </a:lnTo>
                  <a:lnTo>
                    <a:pt x="40" y="251"/>
                  </a:lnTo>
                  <a:lnTo>
                    <a:pt x="40" y="241"/>
                  </a:lnTo>
                  <a:lnTo>
                    <a:pt x="45" y="241"/>
                  </a:lnTo>
                  <a:lnTo>
                    <a:pt x="55" y="241"/>
                  </a:lnTo>
                  <a:lnTo>
                    <a:pt x="65" y="231"/>
                  </a:lnTo>
                  <a:lnTo>
                    <a:pt x="75" y="231"/>
                  </a:lnTo>
                  <a:lnTo>
                    <a:pt x="86" y="231"/>
                  </a:lnTo>
                  <a:lnTo>
                    <a:pt x="86" y="221"/>
                  </a:lnTo>
                  <a:lnTo>
                    <a:pt x="96" y="221"/>
                  </a:lnTo>
                  <a:lnTo>
                    <a:pt x="106" y="221"/>
                  </a:lnTo>
                  <a:lnTo>
                    <a:pt x="111" y="221"/>
                  </a:lnTo>
                  <a:lnTo>
                    <a:pt x="111" y="216"/>
                  </a:lnTo>
                  <a:lnTo>
                    <a:pt x="121" y="216"/>
                  </a:lnTo>
                  <a:lnTo>
                    <a:pt x="131" y="216"/>
                  </a:lnTo>
                  <a:lnTo>
                    <a:pt x="131" y="206"/>
                  </a:lnTo>
                  <a:lnTo>
                    <a:pt x="141" y="206"/>
                  </a:lnTo>
                  <a:lnTo>
                    <a:pt x="151" y="206"/>
                  </a:lnTo>
                  <a:lnTo>
                    <a:pt x="161" y="206"/>
                  </a:lnTo>
                  <a:lnTo>
                    <a:pt x="161" y="196"/>
                  </a:lnTo>
                  <a:lnTo>
                    <a:pt x="171" y="196"/>
                  </a:lnTo>
                  <a:lnTo>
                    <a:pt x="176" y="196"/>
                  </a:lnTo>
                  <a:lnTo>
                    <a:pt x="176" y="185"/>
                  </a:lnTo>
                  <a:lnTo>
                    <a:pt x="186" y="185"/>
                  </a:lnTo>
                  <a:lnTo>
                    <a:pt x="196" y="185"/>
                  </a:lnTo>
                  <a:lnTo>
                    <a:pt x="206" y="185"/>
                  </a:lnTo>
                  <a:lnTo>
                    <a:pt x="206" y="175"/>
                  </a:lnTo>
                  <a:lnTo>
                    <a:pt x="216" y="175"/>
                  </a:lnTo>
                  <a:lnTo>
                    <a:pt x="226" y="175"/>
                  </a:lnTo>
                  <a:lnTo>
                    <a:pt x="226" y="165"/>
                  </a:lnTo>
                  <a:lnTo>
                    <a:pt x="231" y="165"/>
                  </a:lnTo>
                  <a:lnTo>
                    <a:pt x="241" y="165"/>
                  </a:lnTo>
                  <a:lnTo>
                    <a:pt x="251" y="165"/>
                  </a:lnTo>
                  <a:lnTo>
                    <a:pt x="251" y="155"/>
                  </a:lnTo>
                  <a:lnTo>
                    <a:pt x="261" y="155"/>
                  </a:lnTo>
                  <a:lnTo>
                    <a:pt x="271" y="155"/>
                  </a:lnTo>
                  <a:lnTo>
                    <a:pt x="282" y="150"/>
                  </a:lnTo>
                  <a:lnTo>
                    <a:pt x="292" y="150"/>
                  </a:lnTo>
                  <a:lnTo>
                    <a:pt x="297" y="150"/>
                  </a:lnTo>
                  <a:lnTo>
                    <a:pt x="297" y="140"/>
                  </a:lnTo>
                  <a:lnTo>
                    <a:pt x="307" y="140"/>
                  </a:lnTo>
                  <a:lnTo>
                    <a:pt x="317" y="140"/>
                  </a:lnTo>
                  <a:lnTo>
                    <a:pt x="327" y="140"/>
                  </a:lnTo>
                  <a:lnTo>
                    <a:pt x="327" y="130"/>
                  </a:lnTo>
                  <a:lnTo>
                    <a:pt x="337" y="130"/>
                  </a:lnTo>
                  <a:lnTo>
                    <a:pt x="347" y="130"/>
                  </a:lnTo>
                  <a:lnTo>
                    <a:pt x="347" y="120"/>
                  </a:lnTo>
                  <a:lnTo>
                    <a:pt x="352" y="120"/>
                  </a:lnTo>
                  <a:lnTo>
                    <a:pt x="362" y="120"/>
                  </a:lnTo>
                  <a:lnTo>
                    <a:pt x="372" y="120"/>
                  </a:lnTo>
                  <a:lnTo>
                    <a:pt x="372" y="110"/>
                  </a:lnTo>
                  <a:lnTo>
                    <a:pt x="382" y="110"/>
                  </a:lnTo>
                  <a:lnTo>
                    <a:pt x="392" y="110"/>
                  </a:lnTo>
                  <a:lnTo>
                    <a:pt x="392" y="100"/>
                  </a:lnTo>
                  <a:lnTo>
                    <a:pt x="402" y="100"/>
                  </a:lnTo>
                  <a:lnTo>
                    <a:pt x="412" y="100"/>
                  </a:lnTo>
                  <a:lnTo>
                    <a:pt x="417" y="100"/>
                  </a:lnTo>
                  <a:lnTo>
                    <a:pt x="417" y="90"/>
                  </a:lnTo>
                  <a:lnTo>
                    <a:pt x="427" y="90"/>
                  </a:lnTo>
                  <a:lnTo>
                    <a:pt x="437" y="90"/>
                  </a:lnTo>
                  <a:lnTo>
                    <a:pt x="437" y="85"/>
                  </a:lnTo>
                  <a:lnTo>
                    <a:pt x="447" y="85"/>
                  </a:lnTo>
                  <a:lnTo>
                    <a:pt x="457" y="85"/>
                  </a:lnTo>
                  <a:lnTo>
                    <a:pt x="467" y="85"/>
                  </a:lnTo>
                  <a:lnTo>
                    <a:pt x="467" y="75"/>
                  </a:lnTo>
                  <a:lnTo>
                    <a:pt x="477" y="75"/>
                  </a:lnTo>
                  <a:lnTo>
                    <a:pt x="483" y="75"/>
                  </a:lnTo>
                  <a:lnTo>
                    <a:pt x="483" y="65"/>
                  </a:lnTo>
                  <a:lnTo>
                    <a:pt x="493" y="65"/>
                  </a:lnTo>
                  <a:lnTo>
                    <a:pt x="503" y="65"/>
                  </a:lnTo>
                  <a:lnTo>
                    <a:pt x="513" y="65"/>
                  </a:lnTo>
                  <a:lnTo>
                    <a:pt x="513" y="55"/>
                  </a:lnTo>
                  <a:lnTo>
                    <a:pt x="523" y="55"/>
                  </a:lnTo>
                  <a:lnTo>
                    <a:pt x="533" y="55"/>
                  </a:lnTo>
                  <a:lnTo>
                    <a:pt x="538" y="45"/>
                  </a:lnTo>
                  <a:lnTo>
                    <a:pt x="548" y="45"/>
                  </a:lnTo>
                  <a:lnTo>
                    <a:pt x="558" y="45"/>
                  </a:lnTo>
                  <a:lnTo>
                    <a:pt x="558" y="35"/>
                  </a:lnTo>
                  <a:lnTo>
                    <a:pt x="568" y="35"/>
                  </a:lnTo>
                  <a:lnTo>
                    <a:pt x="578" y="35"/>
                  </a:lnTo>
                  <a:lnTo>
                    <a:pt x="588" y="30"/>
                  </a:lnTo>
                  <a:lnTo>
                    <a:pt x="598" y="30"/>
                  </a:lnTo>
                  <a:lnTo>
                    <a:pt x="603" y="30"/>
                  </a:lnTo>
                  <a:lnTo>
                    <a:pt x="603" y="20"/>
                  </a:lnTo>
                  <a:lnTo>
                    <a:pt x="613" y="20"/>
                  </a:lnTo>
                  <a:lnTo>
                    <a:pt x="623" y="20"/>
                  </a:lnTo>
                  <a:lnTo>
                    <a:pt x="633" y="20"/>
                  </a:lnTo>
                  <a:lnTo>
                    <a:pt x="633" y="10"/>
                  </a:lnTo>
                  <a:lnTo>
                    <a:pt x="643" y="10"/>
                  </a:lnTo>
                  <a:lnTo>
                    <a:pt x="653" y="10"/>
                  </a:lnTo>
                  <a:lnTo>
                    <a:pt x="653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79" y="0"/>
                  </a:lnTo>
                </a:path>
              </a:pathLst>
            </a:custGeom>
            <a:noFill/>
            <a:ln w="25400">
              <a:solidFill>
                <a:srgbClr val="FF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77FF460-B4CF-F042-804F-C08EA20AB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450" y="5019228"/>
            <a:ext cx="4991100" cy="546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4C3599-0CEA-5BC9-0657-A4FE43379AFB}"/>
              </a:ext>
            </a:extLst>
          </p:cNvPr>
          <p:cNvSpPr txBox="1"/>
          <p:nvPr/>
        </p:nvSpPr>
        <p:spPr>
          <a:xfrm>
            <a:off x="2621306" y="3064490"/>
            <a:ext cx="4374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也可采用数值积分法通过</a:t>
            </a:r>
            <a:r>
              <a:rPr lang="zh-CN" altLang="en-US" sz="1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右矩形公式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得到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5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/>
      <p:bldP spid="51280" grpId="0"/>
      <p:bldP spid="79" grpId="0"/>
      <p:bldP spid="8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 Box 4">
            <a:extLst>
              <a:ext uri="{FF2B5EF4-FFF2-40B4-BE49-F238E27FC236}">
                <a16:creationId xmlns:a16="http://schemas.microsoft.com/office/drawing/2014/main" id="{6C9F3594-8FCE-4CF6-9DC8-A574E169B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4" y="670719"/>
            <a:ext cx="579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1) </a:t>
            </a:r>
            <a:r>
              <a:rPr lang="zh-CN" altLang="en-US" sz="2400" dirty="0">
                <a:solidFill>
                  <a:schemeClr val="tx1"/>
                </a:solidFill>
              </a:rPr>
              <a:t>隐式欧拉格式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1293" name="Text Box 93">
            <a:extLst>
              <a:ext uri="{FF2B5EF4-FFF2-40B4-BE49-F238E27FC236}">
                <a16:creationId xmlns:a16="http://schemas.microsoft.com/office/drawing/2014/main" id="{BDD6A391-D665-4C69-9E62-813704255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44" y="1196752"/>
            <a:ext cx="533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隐式</a:t>
            </a:r>
            <a:r>
              <a:rPr lang="zh-CN" altLang="en-US" sz="2400" dirty="0">
                <a:solidFill>
                  <a:schemeClr val="tx1"/>
                </a:solidFill>
              </a:rPr>
              <a:t>欧拉法的</a:t>
            </a:r>
            <a:r>
              <a:rPr lang="zh-CN" altLang="en-US" sz="2400" dirty="0">
                <a:solidFill>
                  <a:srgbClr val="0000FF"/>
                </a:solidFill>
              </a:rPr>
              <a:t>局部截断误差</a:t>
            </a:r>
          </a:p>
        </p:txBody>
      </p:sp>
      <p:sp>
        <p:nvSpPr>
          <p:cNvPr id="51297" name="Text Box 97">
            <a:extLst>
              <a:ext uri="{FF2B5EF4-FFF2-40B4-BE49-F238E27FC236}">
                <a16:creationId xmlns:a16="http://schemas.microsoft.com/office/drawing/2014/main" id="{B2B6BD9F-6C44-4179-966E-530B1E17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2661" y="4662303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</a:rPr>
              <a:t>即隐式欧拉格式</a:t>
            </a:r>
            <a:r>
              <a:rPr lang="zh-CN" altLang="en-US" sz="2400" dirty="0">
                <a:solidFill>
                  <a:srgbClr val="C00000"/>
                </a:solidFill>
              </a:rPr>
              <a:t>也</a:t>
            </a:r>
            <a:r>
              <a:rPr lang="zh-CN" altLang="en-US" sz="2400" dirty="0">
                <a:solidFill>
                  <a:schemeClr val="tx1"/>
                </a:solidFill>
              </a:rPr>
              <a:t>具有 </a:t>
            </a:r>
            <a:r>
              <a:rPr lang="en-US" altLang="zh-CN" sz="2400" dirty="0">
                <a:solidFill>
                  <a:schemeClr val="tx1"/>
                </a:solidFill>
              </a:rPr>
              <a:t>1 </a:t>
            </a:r>
            <a:r>
              <a:rPr lang="zh-CN" altLang="en-US" sz="2400" dirty="0">
                <a:solidFill>
                  <a:schemeClr val="tx1"/>
                </a:solidFill>
              </a:rPr>
              <a:t>阶精度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299185-A92B-45F6-96AC-6D0D4A8E92D6}"/>
              </a:ext>
            </a:extLst>
          </p:cNvPr>
          <p:cNvSpPr txBox="1"/>
          <p:nvPr/>
        </p:nvSpPr>
        <p:spPr>
          <a:xfrm>
            <a:off x="2413000" y="169365"/>
            <a:ext cx="431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9.3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显式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欧拉格式的改进</a:t>
            </a:r>
            <a:endParaRPr lang="en-US" altLang="zh-CN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4E4273-3B2A-6F49-AAC6-AA3F4D15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504" y="2358566"/>
            <a:ext cx="4368800" cy="647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8A1842-3D32-3A4E-8052-847FC59FC936}"/>
              </a:ext>
            </a:extLst>
          </p:cNvPr>
          <p:cNvSpPr txBox="1"/>
          <p:nvPr/>
        </p:nvSpPr>
        <p:spPr>
          <a:xfrm>
            <a:off x="231844" y="2514076"/>
            <a:ext cx="275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在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处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Taylor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展开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D59AE1-C545-E34D-803D-ABAB71D21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49" y="3006266"/>
            <a:ext cx="4152900" cy="406400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33929FFC-BB51-BD4E-97C8-29267C97FC34}"/>
              </a:ext>
            </a:extLst>
          </p:cNvPr>
          <p:cNvSpPr txBox="1"/>
          <p:nvPr/>
        </p:nvSpPr>
        <p:spPr>
          <a:xfrm>
            <a:off x="188914" y="3012556"/>
            <a:ext cx="292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y'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在</a:t>
            </a:r>
            <a:r>
              <a:rPr kumimoji="1"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处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Taylor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展开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0CD37FA-41AA-6B40-AFD8-AD99A0C0C07A}"/>
              </a:ext>
            </a:extLst>
          </p:cNvPr>
          <p:cNvCxnSpPr>
            <a:cxnSpLocks/>
          </p:cNvCxnSpPr>
          <p:nvPr/>
        </p:nvCxnSpPr>
        <p:spPr>
          <a:xfrm>
            <a:off x="3213257" y="3006266"/>
            <a:ext cx="4023039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AA90363A-5A5A-BD4E-95A1-E3515B9E0BAF}"/>
              </a:ext>
            </a:extLst>
          </p:cNvPr>
          <p:cNvCxnSpPr>
            <a:cxnSpLocks/>
          </p:cNvCxnSpPr>
          <p:nvPr/>
        </p:nvCxnSpPr>
        <p:spPr>
          <a:xfrm>
            <a:off x="3141249" y="3429000"/>
            <a:ext cx="4095047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3238AEF9-2FA1-0B47-BA59-E25F1E2D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61" y="1659864"/>
            <a:ext cx="4241800" cy="685800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38444EB-B7C8-FD4A-8881-9CF64AC4C926}"/>
              </a:ext>
            </a:extLst>
          </p:cNvPr>
          <p:cNvCxnSpPr/>
          <p:nvPr/>
        </p:nvCxnSpPr>
        <p:spPr>
          <a:xfrm flipV="1">
            <a:off x="5796136" y="1772816"/>
            <a:ext cx="360040" cy="2299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2A32403-F80D-0041-AED3-850D8933278E}"/>
              </a:ext>
            </a:extLst>
          </p:cNvPr>
          <p:cNvSpPr/>
          <p:nvPr/>
        </p:nvSpPr>
        <p:spPr>
          <a:xfrm>
            <a:off x="6156176" y="1511553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y'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9DE32A9-CC57-8047-8106-5CC62FECF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344" y="3445335"/>
            <a:ext cx="2603500" cy="647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DC566B9-7061-1B45-B58B-0BF986FD3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344" y="4077127"/>
            <a:ext cx="1041400" cy="4445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4878B822-AD96-D441-47CF-C63DAF2EE6F9}"/>
              </a:ext>
            </a:extLst>
          </p:cNvPr>
          <p:cNvGrpSpPr/>
          <p:nvPr/>
        </p:nvGrpSpPr>
        <p:grpSpPr>
          <a:xfrm>
            <a:off x="1026228" y="5364921"/>
            <a:ext cx="5911216" cy="647731"/>
            <a:chOff x="1026228" y="5364921"/>
            <a:chExt cx="5911216" cy="64773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C3476D1-D421-E87C-AE7C-05BB6712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8844" y="5364921"/>
              <a:ext cx="4038600" cy="647700"/>
            </a:xfrm>
            <a:prstGeom prst="rect">
              <a:avLst/>
            </a:prstGeom>
          </p:spPr>
        </p:pic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6319C67A-52FC-9097-3777-74FA2C023C1A}"/>
                </a:ext>
              </a:extLst>
            </p:cNvPr>
            <p:cNvCxnSpPr/>
            <p:nvPr/>
          </p:nvCxnSpPr>
          <p:spPr>
            <a:xfrm>
              <a:off x="3851920" y="6012652"/>
              <a:ext cx="183286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E5FD98-D3A6-4026-07E7-E40912067F06}"/>
                </a:ext>
              </a:extLst>
            </p:cNvPr>
            <p:cNvSpPr txBox="1"/>
            <p:nvPr/>
          </p:nvSpPr>
          <p:spPr>
            <a:xfrm>
              <a:off x="1026228" y="5488716"/>
              <a:ext cx="18328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显式欧拉格式</a:t>
              </a:r>
            </a:p>
          </p:txBody>
        </p:sp>
      </p:grp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1344D7BF-49F6-60B1-9AEB-FCE6C6A4A3CF}"/>
              </a:ext>
            </a:extLst>
          </p:cNvPr>
          <p:cNvCxnSpPr/>
          <p:nvPr/>
        </p:nvCxnSpPr>
        <p:spPr>
          <a:xfrm>
            <a:off x="3205449" y="2358566"/>
            <a:ext cx="7904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406099C-5C8B-9E8C-B2EA-6C58DB4E590F}"/>
              </a:ext>
            </a:extLst>
          </p:cNvPr>
          <p:cNvCxnSpPr>
            <a:cxnSpLocks/>
          </p:cNvCxnSpPr>
          <p:nvPr/>
        </p:nvCxnSpPr>
        <p:spPr>
          <a:xfrm flipV="1">
            <a:off x="4211960" y="2345664"/>
            <a:ext cx="2404301" cy="321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1E47339-304D-3C0F-14D7-546EE0F321A6}"/>
              </a:ext>
            </a:extLst>
          </p:cNvPr>
          <p:cNvCxnSpPr>
            <a:cxnSpLocks/>
          </p:cNvCxnSpPr>
          <p:nvPr/>
        </p:nvCxnSpPr>
        <p:spPr>
          <a:xfrm>
            <a:off x="3353335" y="4093035"/>
            <a:ext cx="22125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98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3" grpId="0"/>
      <p:bldP spid="51297" grpId="0"/>
      <p:bldP spid="6" grpId="0"/>
      <p:bldP spid="82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03">
            <a:extLst>
              <a:ext uri="{FF2B5EF4-FFF2-40B4-BE49-F238E27FC236}">
                <a16:creationId xmlns:a16="http://schemas.microsoft.com/office/drawing/2014/main" id="{3D47FB21-C3B0-42A0-BDAE-AA1CEF948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8" y="137183"/>
            <a:ext cx="220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2) </a:t>
            </a:r>
            <a:r>
              <a:rPr lang="zh-CN" altLang="en-US" sz="2400" dirty="0">
                <a:solidFill>
                  <a:schemeClr val="tx1"/>
                </a:solidFill>
              </a:rPr>
              <a:t>梯形格式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Text Box 104">
            <a:extLst>
              <a:ext uri="{FF2B5EF4-FFF2-40B4-BE49-F238E27FC236}">
                <a16:creationId xmlns:a16="http://schemas.microsoft.com/office/drawing/2014/main" id="{799A1BD3-652F-43B4-8BEB-BA7E7EEBA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572" y="137521"/>
            <a:ext cx="437462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— </a:t>
            </a:r>
            <a:r>
              <a:rPr lang="zh-CN" altLang="en-US" sz="2400" dirty="0">
                <a:solidFill>
                  <a:schemeClr val="tx1"/>
                </a:solidFill>
              </a:rPr>
              <a:t>显式、隐式两种算法的平均</a:t>
            </a:r>
          </a:p>
        </p:txBody>
      </p:sp>
      <p:sp>
        <p:nvSpPr>
          <p:cNvPr id="25" name="Text Box 92">
            <a:extLst>
              <a:ext uri="{FF2B5EF4-FFF2-40B4-BE49-F238E27FC236}">
                <a16:creationId xmlns:a16="http://schemas.microsoft.com/office/drawing/2014/main" id="{342B1027-ED7E-6A44-9CA2-B36373552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620688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latin typeface="+mn-ea"/>
                <a:ea typeface="+mn-ea"/>
              </a:rPr>
              <a:t>比较显式和隐式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Euler</a:t>
            </a:r>
            <a:r>
              <a:rPr lang="zh-CN" altLang="en-US" b="0" dirty="0">
                <a:latin typeface="+mn-ea"/>
                <a:ea typeface="+mn-ea"/>
              </a:rPr>
              <a:t>格式的误差公式，如果将这两种方法进行   </a:t>
            </a:r>
            <a:endParaRPr lang="en-US" altLang="zh-CN" b="0" dirty="0">
              <a:latin typeface="+mn-ea"/>
              <a:ea typeface="+mn-ea"/>
            </a:endParaRPr>
          </a:p>
        </p:txBody>
      </p:sp>
      <p:sp>
        <p:nvSpPr>
          <p:cNvPr id="26" name="Text Box 92">
            <a:extLst>
              <a:ext uri="{FF2B5EF4-FFF2-40B4-BE49-F238E27FC236}">
                <a16:creationId xmlns:a16="http://schemas.microsoft.com/office/drawing/2014/main" id="{59F64749-940C-F240-89C8-47E6F09B4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1082353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latin typeface="+mn-ea"/>
                <a:ea typeface="+mn-ea"/>
              </a:rPr>
              <a:t>算术平均，即可消除误差的主要部分</a:t>
            </a:r>
            <a:r>
              <a:rPr lang="en-US" altLang="zh-CN" b="0" dirty="0">
                <a:latin typeface="+mn-ea"/>
                <a:ea typeface="+mn-ea"/>
              </a:rPr>
              <a:t>                 </a:t>
            </a:r>
            <a:r>
              <a:rPr lang="zh-CN" altLang="en-US" b="0" dirty="0">
                <a:latin typeface="+mn-ea"/>
                <a:ea typeface="+mn-ea"/>
              </a:rPr>
              <a:t>，进而获得更高</a:t>
            </a:r>
            <a:endParaRPr lang="en-US" altLang="zh-CN" b="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E73B11-0693-774E-A63C-6F9111CB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005084"/>
            <a:ext cx="1333500" cy="622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E331F9-C49A-6342-A3A8-6421D5602610}"/>
              </a:ext>
            </a:extLst>
          </p:cNvPr>
          <p:cNvSpPr/>
          <p:nvPr/>
        </p:nvSpPr>
        <p:spPr>
          <a:xfrm>
            <a:off x="251520" y="1556792"/>
            <a:ext cx="5814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精度。这种平均化的方法称为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梯形格式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28" name="Rectangle 369">
            <a:extLst>
              <a:ext uri="{FF2B5EF4-FFF2-40B4-BE49-F238E27FC236}">
                <a16:creationId xmlns:a16="http://schemas.microsoft.com/office/drawing/2014/main" id="{9FD69E4E-616F-574C-9A9E-14849983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66" y="2162695"/>
            <a:ext cx="79047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在区间             上对初值问题方程                     两端积分：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0680745-CAA0-9C4E-8CCC-78CC6FC8854D}"/>
              </a:ext>
            </a:extLst>
          </p:cNvPr>
          <p:cNvSpPr txBox="1"/>
          <p:nvPr/>
        </p:nvSpPr>
        <p:spPr>
          <a:xfrm>
            <a:off x="4919488" y="2723293"/>
            <a:ext cx="311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采用梯形公式算数值积分</a:t>
            </a:r>
            <a:endParaRPr kumimoji="1" lang="zh-CN" altLang="en-US" sz="2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34" name="Text Box 92">
            <a:extLst>
              <a:ext uri="{FF2B5EF4-FFF2-40B4-BE49-F238E27FC236}">
                <a16:creationId xmlns:a16="http://schemas.microsoft.com/office/drawing/2014/main" id="{ADC2A118-B04E-BE44-947D-8DD5B140B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68" y="3844427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latin typeface="+mn-ea"/>
                <a:ea typeface="+mn-ea"/>
              </a:rPr>
              <a:t>以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b="0" i="1" baseline="-25000" dirty="0"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b="0" i="1" baseline="-25000" dirty="0"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b="0" baseline="-25000" dirty="0">
                <a:ea typeface="+mn-ea"/>
                <a:cs typeface="Times New Roman" panose="02020603050405020304" pitchFamily="18" charset="0"/>
              </a:rPr>
              <a:t>+1</a:t>
            </a:r>
            <a:r>
              <a:rPr lang="zh-CN" altLang="en-US" b="0" dirty="0">
                <a:latin typeface="+mn-ea"/>
                <a:ea typeface="+mn-ea"/>
              </a:rPr>
              <a:t>分别代替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b="0" i="1" baseline="-25000" dirty="0"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latin typeface="+mn-ea"/>
                <a:ea typeface="+mn-ea"/>
              </a:rPr>
              <a:t>和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b="0" i="1" baseline="-25000" dirty="0"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b="0" baseline="-25000" dirty="0">
                <a:ea typeface="+mn-ea"/>
                <a:cs typeface="Times New Roman" panose="02020603050405020304" pitchFamily="18" charset="0"/>
              </a:rPr>
              <a:t>+1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latin typeface="+mn-ea"/>
                <a:ea typeface="+mn-ea"/>
              </a:rPr>
              <a:t>，得差分方程</a:t>
            </a:r>
            <a:endParaRPr lang="en-US" altLang="zh-CN" b="0" dirty="0">
              <a:latin typeface="+mn-ea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DEF98B-4E3C-074E-9E70-EFAB8517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55975"/>
            <a:ext cx="9779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5CAEA4-2C23-AF49-8CD5-FABE814D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88" y="2591044"/>
            <a:ext cx="3810000" cy="698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E550F0-12DB-7245-8B79-8DABD3637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788" y="3281359"/>
            <a:ext cx="4089400" cy="596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02DBA2-C327-6644-B142-370CDDCAB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4331568"/>
            <a:ext cx="4419600" cy="609600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sp>
        <p:nvSpPr>
          <p:cNvPr id="47" name="Text Box 92">
            <a:extLst>
              <a:ext uri="{FF2B5EF4-FFF2-40B4-BE49-F238E27FC236}">
                <a16:creationId xmlns:a16="http://schemas.microsoft.com/office/drawing/2014/main" id="{5157A6D0-84E6-2145-97CC-9FD2B42DC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68" y="4984924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latin typeface="+mn-ea"/>
                <a:ea typeface="+mn-ea"/>
              </a:rPr>
              <a:t>这也是一个隐式公式，用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迭代法</a:t>
            </a:r>
            <a:r>
              <a:rPr lang="zh-CN" altLang="en-US" b="0" dirty="0">
                <a:latin typeface="+mn-ea"/>
                <a:ea typeface="+mn-ea"/>
              </a:rPr>
              <a:t>解此方程，计算工作量较大。</a:t>
            </a:r>
            <a:endParaRPr lang="en-US" altLang="zh-CN" b="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23B8A5-2FE1-E677-A33E-30A6FB905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027" y="2213028"/>
            <a:ext cx="1630309" cy="3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3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6" grpId="0"/>
      <p:bldP spid="28" grpId="0"/>
      <p:bldP spid="33" grpId="0"/>
      <p:bldP spid="34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03">
            <a:extLst>
              <a:ext uri="{FF2B5EF4-FFF2-40B4-BE49-F238E27FC236}">
                <a16:creationId xmlns:a16="http://schemas.microsoft.com/office/drawing/2014/main" id="{3D47FB21-C3B0-42A0-BDAE-AA1CEF948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8" y="137183"/>
            <a:ext cx="220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2) </a:t>
            </a:r>
            <a:r>
              <a:rPr lang="zh-CN" altLang="en-US" sz="2400" dirty="0">
                <a:solidFill>
                  <a:schemeClr val="tx1"/>
                </a:solidFill>
              </a:rPr>
              <a:t>梯形格式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Text Box 104">
            <a:extLst>
              <a:ext uri="{FF2B5EF4-FFF2-40B4-BE49-F238E27FC236}">
                <a16:creationId xmlns:a16="http://schemas.microsoft.com/office/drawing/2014/main" id="{799A1BD3-652F-43B4-8BEB-BA7E7EEBA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572" y="137521"/>
            <a:ext cx="437462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— </a:t>
            </a:r>
            <a:r>
              <a:rPr lang="zh-CN" altLang="en-US" sz="2400" dirty="0">
                <a:solidFill>
                  <a:schemeClr val="tx1"/>
                </a:solidFill>
              </a:rPr>
              <a:t>显式、隐式两种算法的平均</a:t>
            </a:r>
          </a:p>
        </p:txBody>
      </p:sp>
      <p:sp>
        <p:nvSpPr>
          <p:cNvPr id="25" name="Text Box 92">
            <a:extLst>
              <a:ext uri="{FF2B5EF4-FFF2-40B4-BE49-F238E27FC236}">
                <a16:creationId xmlns:a16="http://schemas.microsoft.com/office/drawing/2014/main" id="{342B1027-ED7E-6A44-9CA2-B36373552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663079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latin typeface="+mn-ea"/>
                <a:ea typeface="+mn-ea"/>
              </a:rPr>
              <a:t>梯形格式的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局部截断误差</a:t>
            </a:r>
            <a:r>
              <a:rPr lang="zh-CN" altLang="en-US" b="0" dirty="0">
                <a:latin typeface="+mn-ea"/>
                <a:ea typeface="+mn-ea"/>
              </a:rPr>
              <a:t>估计：</a:t>
            </a:r>
            <a:endParaRPr lang="en-US" altLang="zh-CN" b="0" dirty="0">
              <a:latin typeface="+mn-ea"/>
              <a:ea typeface="+mn-ea"/>
            </a:endParaRPr>
          </a:p>
        </p:txBody>
      </p:sp>
      <p:sp>
        <p:nvSpPr>
          <p:cNvPr id="27" name="AutoShape 114" descr="再生纸">
            <a:extLst>
              <a:ext uri="{FF2B5EF4-FFF2-40B4-BE49-F238E27FC236}">
                <a16:creationId xmlns:a16="http://schemas.microsoft.com/office/drawing/2014/main" id="{381C89E7-DA17-0244-8393-FEB7A050D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27" y="5301208"/>
            <a:ext cx="7978146" cy="544042"/>
          </a:xfrm>
          <a:prstGeom prst="roundRect">
            <a:avLst>
              <a:gd name="adj" fmla="val 13704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7850" indent="-5778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683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588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</a:pPr>
            <a:r>
              <a:rPr lang="zh-CN" altLang="en-US" sz="2800" b="0" dirty="0">
                <a:latin typeface="+mn-ea"/>
                <a:ea typeface="+mn-ea"/>
              </a:rPr>
              <a:t>即梯形格式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具有</a:t>
            </a:r>
            <a:r>
              <a:rPr lang="en-US" altLang="zh-CN" sz="2800" b="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阶精度</a:t>
            </a:r>
            <a:r>
              <a:rPr lang="zh-CN" altLang="en-US" sz="2800" b="0" dirty="0">
                <a:latin typeface="+mn-ea"/>
                <a:ea typeface="+mn-ea"/>
              </a:rPr>
              <a:t>，比欧拉方法有了进步。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F54F42-4ECF-F8DB-2C93-9D1066B0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340768"/>
            <a:ext cx="6743700" cy="3187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B90925-EFEA-A1DE-F9C5-537D8A810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4125600"/>
            <a:ext cx="838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03">
            <a:extLst>
              <a:ext uri="{FF2B5EF4-FFF2-40B4-BE49-F238E27FC236}">
                <a16:creationId xmlns:a16="http://schemas.microsoft.com/office/drawing/2014/main" id="{3D47FB21-C3B0-42A0-BDAE-AA1CEF948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8" y="137183"/>
            <a:ext cx="2858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3) </a:t>
            </a:r>
            <a:r>
              <a:rPr lang="zh-CN" altLang="en-US" sz="2400" dirty="0">
                <a:solidFill>
                  <a:schemeClr val="tx1"/>
                </a:solidFill>
              </a:rPr>
              <a:t>改进的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r>
              <a:rPr lang="zh-CN" altLang="en-US" sz="2400" dirty="0">
                <a:solidFill>
                  <a:schemeClr val="tx1"/>
                </a:solidFill>
              </a:rPr>
              <a:t>格式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91205A-EF2C-4CB0-8BBC-86219FD92597}"/>
              </a:ext>
            </a:extLst>
          </p:cNvPr>
          <p:cNvSpPr txBox="1"/>
          <p:nvPr/>
        </p:nvSpPr>
        <p:spPr>
          <a:xfrm>
            <a:off x="3353736" y="4497213"/>
            <a:ext cx="2436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休恩</a:t>
            </a:r>
            <a:r>
              <a:rPr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heun</a:t>
            </a:r>
            <a:r>
              <a:rPr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</a:p>
        </p:txBody>
      </p:sp>
      <p:sp>
        <p:nvSpPr>
          <p:cNvPr id="25" name="Text Box 92">
            <a:extLst>
              <a:ext uri="{FF2B5EF4-FFF2-40B4-BE49-F238E27FC236}">
                <a16:creationId xmlns:a16="http://schemas.microsoft.com/office/drawing/2014/main" id="{342B1027-ED7E-6A44-9CA2-B36373552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620688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latin typeface="+mn-ea"/>
                <a:ea typeface="+mn-ea"/>
              </a:rPr>
              <a:t>隐式的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Euler</a:t>
            </a:r>
            <a:r>
              <a:rPr lang="zh-CN" altLang="en-US" b="0" dirty="0">
                <a:latin typeface="+mn-ea"/>
                <a:ea typeface="+mn-ea"/>
              </a:rPr>
              <a:t>格式计算量较大，实际求解时，常将欧拉公式和与</a:t>
            </a:r>
            <a:endParaRPr lang="en-US" altLang="zh-CN" b="0" dirty="0">
              <a:latin typeface="+mn-ea"/>
              <a:ea typeface="+mn-ea"/>
            </a:endParaRPr>
          </a:p>
        </p:txBody>
      </p:sp>
      <p:sp>
        <p:nvSpPr>
          <p:cNvPr id="16" name="Text Box 92">
            <a:extLst>
              <a:ext uri="{FF2B5EF4-FFF2-40B4-BE49-F238E27FC236}">
                <a16:creationId xmlns:a16="http://schemas.microsoft.com/office/drawing/2014/main" id="{FF7D69F5-84BA-DE4F-88D8-3C445E55F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1929283"/>
            <a:ext cx="8534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一般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  <a:ea typeface="+mn-ea"/>
              </a:rPr>
              <a:t>先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用欧拉公式计算一个</a:t>
            </a:r>
            <a:r>
              <a:rPr lang="zh-CN" altLang="en-US" b="0" dirty="0">
                <a:solidFill>
                  <a:srgbClr val="C00000"/>
                </a:solidFill>
                <a:latin typeface="+mn-ea"/>
                <a:ea typeface="+mn-ea"/>
              </a:rPr>
              <a:t>预测值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      ，</a:t>
            </a:r>
            <a:r>
              <a:rPr lang="zh-CN" altLang="en-US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  <a:ea typeface="+mn-ea"/>
              </a:rPr>
              <a:t>再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用梯形公式迭代一次，得</a:t>
            </a:r>
            <a:r>
              <a:rPr lang="zh-CN" altLang="en-US" b="0" dirty="0">
                <a:solidFill>
                  <a:srgbClr val="C00000"/>
                </a:solidFill>
                <a:latin typeface="+mn-ea"/>
                <a:ea typeface="+mn-ea"/>
              </a:rPr>
              <a:t>校正值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      。这样建立起来的公式称为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预测校正公式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。   </a:t>
            </a:r>
            <a:endParaRPr lang="en-US" altLang="zh-CN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A6EBBAF-2C5A-7B43-B2AB-4E1AD79D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25" y="2726868"/>
            <a:ext cx="4572000" cy="825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6BC062F-C899-CF44-91FD-BDF5B7C7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449146"/>
            <a:ext cx="457200" cy="2159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80834B-812A-5543-89AC-1E52103EC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731" y="2049368"/>
            <a:ext cx="457200" cy="266700"/>
          </a:xfrm>
          <a:prstGeom prst="rect">
            <a:avLst/>
          </a:prstGeom>
        </p:spPr>
      </p:pic>
      <p:sp>
        <p:nvSpPr>
          <p:cNvPr id="23" name="Text Box 92">
            <a:extLst>
              <a:ext uri="{FF2B5EF4-FFF2-40B4-BE49-F238E27FC236}">
                <a16:creationId xmlns:a16="http://schemas.microsoft.com/office/drawing/2014/main" id="{7BAE83E3-850C-0946-ADE5-F8BB047D1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3558573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上式也可以写为</a:t>
            </a:r>
            <a:endParaRPr lang="en-US" altLang="zh-CN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2A88E49-01C4-FD4C-A0B7-DBEE9FFAD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80" y="3955168"/>
            <a:ext cx="5562600" cy="5715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413D3B7-6966-554A-860C-7F521671C0D6}"/>
              </a:ext>
            </a:extLst>
          </p:cNvPr>
          <p:cNvSpPr/>
          <p:nvPr/>
        </p:nvSpPr>
        <p:spPr>
          <a:xfrm>
            <a:off x="266262" y="155679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计算方法：</a:t>
            </a:r>
          </a:p>
        </p:txBody>
      </p:sp>
      <p:sp>
        <p:nvSpPr>
          <p:cNvPr id="28" name="Text Box 92">
            <a:extLst>
              <a:ext uri="{FF2B5EF4-FFF2-40B4-BE49-F238E27FC236}">
                <a16:creationId xmlns:a16="http://schemas.microsoft.com/office/drawing/2014/main" id="{496B2672-7A41-1849-9F30-A785DF733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1031488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latin typeface="+mn-ea"/>
                <a:ea typeface="+mn-ea"/>
              </a:rPr>
              <a:t>梯形公式联合使用。</a:t>
            </a:r>
            <a:endParaRPr lang="en-US" altLang="zh-CN" b="0" dirty="0">
              <a:latin typeface="+mn-ea"/>
              <a:ea typeface="+mn-ea"/>
            </a:endParaRPr>
          </a:p>
        </p:txBody>
      </p:sp>
      <p:sp>
        <p:nvSpPr>
          <p:cNvPr id="31" name="Text Box 92">
            <a:extLst>
              <a:ext uri="{FF2B5EF4-FFF2-40B4-BE49-F238E27FC236}">
                <a16:creationId xmlns:a16="http://schemas.microsoft.com/office/drawing/2014/main" id="{2D45DBA1-C10B-2F4B-9E47-E2AAE715F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4983559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latin typeface="+mn-ea"/>
                <a:ea typeface="+mn-ea"/>
              </a:rPr>
              <a:t>上面的两个公式都称为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改进的</a:t>
            </a:r>
            <a:r>
              <a:rPr lang="en-US" altLang="zh-CN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Euler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公式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。</a:t>
            </a:r>
            <a:endParaRPr lang="en-US" altLang="zh-CN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EA90DD-DC9A-63B8-1999-EBE4CFAE8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770" y="3641567"/>
            <a:ext cx="1109402" cy="1329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1ADDEA-9A93-165A-698C-B5261F791009}"/>
              </a:ext>
            </a:extLst>
          </p:cNvPr>
          <p:cNvSpPr txBox="1"/>
          <p:nvPr/>
        </p:nvSpPr>
        <p:spPr>
          <a:xfrm>
            <a:off x="7482241" y="495887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Karl </a:t>
            </a:r>
            <a:r>
              <a:rPr kumimoji="1" lang="en-US" altLang="zh-CN" sz="1200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Heun</a:t>
            </a:r>
            <a:endParaRPr kumimoji="1" lang="en-US" altLang="zh-CN" sz="12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kumimoji="1" lang="en-US" altLang="zh-CN" sz="12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1859 - 1929</a:t>
            </a:r>
            <a:endParaRPr kumimoji="1" lang="zh-CN" altLang="en-US" sz="12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3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23" grpId="0"/>
      <p:bldP spid="27" grpId="0"/>
      <p:bldP spid="31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03">
            <a:extLst>
              <a:ext uri="{FF2B5EF4-FFF2-40B4-BE49-F238E27FC236}">
                <a16:creationId xmlns:a16="http://schemas.microsoft.com/office/drawing/2014/main" id="{3D47FB21-C3B0-42A0-BDAE-AA1CEF948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8" y="137183"/>
            <a:ext cx="2858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3)</a:t>
            </a:r>
            <a:r>
              <a:rPr lang="zh-CN" altLang="en-US" sz="2400" dirty="0">
                <a:solidFill>
                  <a:schemeClr val="tx1"/>
                </a:solidFill>
              </a:rPr>
              <a:t> 改进的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r>
              <a:rPr lang="zh-CN" altLang="en-US" sz="2400" dirty="0">
                <a:solidFill>
                  <a:schemeClr val="tx1"/>
                </a:solidFill>
              </a:rPr>
              <a:t>格式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E331F9-C49A-6342-A3A8-6421D5602610}"/>
              </a:ext>
            </a:extLst>
          </p:cNvPr>
          <p:cNvSpPr/>
          <p:nvPr/>
        </p:nvSpPr>
        <p:spPr>
          <a:xfrm>
            <a:off x="251520" y="591071"/>
            <a:ext cx="2457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改进的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Euler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公式</a:t>
            </a:r>
            <a:endParaRPr kumimoji="1" lang="zh-CN" altLang="en-US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" name="Text Box 92">
            <a:extLst>
              <a:ext uri="{FF2B5EF4-FFF2-40B4-BE49-F238E27FC236}">
                <a16:creationId xmlns:a16="http://schemas.microsoft.com/office/drawing/2014/main" id="{FF7D69F5-84BA-DE4F-88D8-3C445E55F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1628800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本质上还是一个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单步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的显式公式，局部截断误差的计算：   </a:t>
            </a:r>
            <a:endParaRPr lang="en-US" altLang="zh-CN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2A88E49-01C4-FD4C-A0B7-DBEE9FFA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39" y="1052736"/>
            <a:ext cx="5562600" cy="571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4AA1C03-9AC8-7B45-A1DB-AE37DFAD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62" y="2060848"/>
            <a:ext cx="6451600" cy="939800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2AA3E55D-0459-2D48-A386-50C1EA2845BF}"/>
              </a:ext>
            </a:extLst>
          </p:cNvPr>
          <p:cNvCxnSpPr/>
          <p:nvPr/>
        </p:nvCxnSpPr>
        <p:spPr>
          <a:xfrm>
            <a:off x="5220072" y="2852936"/>
            <a:ext cx="23042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2">
            <a:extLst>
              <a:ext uri="{FF2B5EF4-FFF2-40B4-BE49-F238E27FC236}">
                <a16:creationId xmlns:a16="http://schemas.microsoft.com/office/drawing/2014/main" id="{C358E9CF-21EA-A141-AEF0-82C6FC692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967335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将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红线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处的二元函数在</a:t>
            </a:r>
            <a:r>
              <a:rPr lang="en-US" altLang="zh-CN" b="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b="0" i="1" baseline="-2500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b="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b="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0" i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b="0" i="1" baseline="-2500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b="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处</a:t>
            </a:r>
            <a:r>
              <a:rPr lang="en-US" altLang="zh-CN" b="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Taylor</a:t>
            </a: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展开，得到：</a:t>
            </a:r>
            <a:endParaRPr lang="en-US" altLang="zh-CN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FD5942-8810-D448-9CC8-D71CE83D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70" y="3432919"/>
            <a:ext cx="5834869" cy="5960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CEABFC-E7CB-3646-A13E-BFAF577AC2C9}"/>
              </a:ext>
            </a:extLst>
          </p:cNvPr>
          <p:cNvSpPr/>
          <p:nvPr/>
        </p:nvSpPr>
        <p:spPr>
          <a:xfrm>
            <a:off x="6403089" y="376927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二阶偏导</a:t>
            </a:r>
            <a:endParaRPr lang="zh-CN" altLang="en-US" sz="1400" dirty="0">
              <a:solidFill>
                <a:srgbClr val="C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1E259D-CA55-124F-92A5-442ECA231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18" y="4014510"/>
            <a:ext cx="5115458" cy="5926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30F159-D731-6F40-8237-6AD5A357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623792"/>
            <a:ext cx="6565900" cy="533400"/>
          </a:xfrm>
          <a:prstGeom prst="rect">
            <a:avLst/>
          </a:prstGeom>
        </p:spPr>
      </p:pic>
      <p:sp>
        <p:nvSpPr>
          <p:cNvPr id="15" name="Text Box 92">
            <a:extLst>
              <a:ext uri="{FF2B5EF4-FFF2-40B4-BE49-F238E27FC236}">
                <a16:creationId xmlns:a16="http://schemas.microsoft.com/office/drawing/2014/main" id="{05119B10-B483-7D47-8839-41F39FBD6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4613672"/>
            <a:ext cx="68551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又</a:t>
            </a:r>
            <a:endParaRPr lang="en-US" altLang="zh-CN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7" name="Text Box 92">
            <a:extLst>
              <a:ext uri="{FF2B5EF4-FFF2-40B4-BE49-F238E27FC236}">
                <a16:creationId xmlns:a16="http://schemas.microsoft.com/office/drawing/2014/main" id="{F94301C4-15AE-1F40-A900-0EE0937C1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5023842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上式</a:t>
            </a:r>
            <a:endParaRPr lang="en-US" altLang="zh-CN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D8B469A-94BC-C044-B040-2028254C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281" y="5114528"/>
            <a:ext cx="2714623" cy="354081"/>
          </a:xfrm>
          <a:prstGeom prst="rect">
            <a:avLst/>
          </a:prstGeom>
        </p:spPr>
      </p:pic>
      <p:sp>
        <p:nvSpPr>
          <p:cNvPr id="18" name="Text Box 92">
            <a:extLst>
              <a:ext uri="{FF2B5EF4-FFF2-40B4-BE49-F238E27FC236}">
                <a16:creationId xmlns:a16="http://schemas.microsoft.com/office/drawing/2014/main" id="{E264518D-622A-C94B-B811-F4001B732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" y="5445224"/>
            <a:ext cx="853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60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50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代入误差计算式得：</a:t>
            </a:r>
            <a:endParaRPr lang="en-US" altLang="zh-CN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94B0B6-4DE0-6B43-BA8B-B92AE0050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816" y="5426879"/>
            <a:ext cx="6036999" cy="1125344"/>
          </a:xfrm>
          <a:prstGeom prst="rect">
            <a:avLst/>
          </a:prstGeom>
        </p:spPr>
      </p:pic>
      <p:sp>
        <p:nvSpPr>
          <p:cNvPr id="21" name="AutoShape 114" descr="再生纸">
            <a:extLst>
              <a:ext uri="{FF2B5EF4-FFF2-40B4-BE49-F238E27FC236}">
                <a16:creationId xmlns:a16="http://schemas.microsoft.com/office/drawing/2014/main" id="{3B4340BB-CFF6-A741-86F1-20C887F21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64" y="6299200"/>
            <a:ext cx="8802151" cy="544042"/>
          </a:xfrm>
          <a:prstGeom prst="roundRect">
            <a:avLst>
              <a:gd name="adj" fmla="val 13704"/>
            </a:avLst>
          </a:prstGeom>
          <a:blipFill dpi="0" rotWithShape="0">
            <a:blip r:embed="rId9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7850" indent="-5778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683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588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</a:pPr>
            <a:r>
              <a:rPr lang="zh-CN" altLang="en-US" sz="2800" b="0" dirty="0">
                <a:latin typeface="+mn-ea"/>
                <a:ea typeface="+mn-ea"/>
              </a:rPr>
              <a:t>即改进的欧拉格式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也为</a:t>
            </a:r>
            <a:r>
              <a:rPr lang="en-US" altLang="zh-CN" sz="2800" b="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阶方法</a:t>
            </a:r>
            <a:r>
              <a:rPr lang="zh-CN" altLang="en-US" sz="2800" b="0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43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0" grpId="0"/>
      <p:bldP spid="7" grpId="0"/>
      <p:bldP spid="15" grpId="0"/>
      <p:bldP spid="17" grpId="0"/>
      <p:bldP spid="18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4" name="Text Box 116">
            <a:extLst>
              <a:ext uri="{FF2B5EF4-FFF2-40B4-BE49-F238E27FC236}">
                <a16:creationId xmlns:a16="http://schemas.microsoft.com/office/drawing/2014/main" id="{8EA27A6D-F479-4D25-ACE2-5FC5E0FCF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07" y="332656"/>
            <a:ext cx="6301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4) </a:t>
            </a:r>
            <a:r>
              <a:rPr lang="zh-CN" altLang="en-US" sz="2400" dirty="0">
                <a:solidFill>
                  <a:schemeClr val="tx1"/>
                </a:solidFill>
              </a:rPr>
              <a:t>两步欧拉格式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53369" name="Group 121">
            <a:extLst>
              <a:ext uri="{FF2B5EF4-FFF2-40B4-BE49-F238E27FC236}">
                <a16:creationId xmlns:a16="http://schemas.microsoft.com/office/drawing/2014/main" id="{71C42B0F-1870-439C-94D7-BF70C28F73D0}"/>
              </a:ext>
            </a:extLst>
          </p:cNvPr>
          <p:cNvGrpSpPr>
            <a:grpSpLocks/>
          </p:cNvGrpSpPr>
          <p:nvPr/>
        </p:nvGrpSpPr>
        <p:grpSpPr bwMode="auto">
          <a:xfrm>
            <a:off x="459150" y="815837"/>
            <a:ext cx="5390807" cy="733272"/>
            <a:chOff x="432" y="2833"/>
            <a:chExt cx="3326" cy="435"/>
          </a:xfrm>
        </p:grpSpPr>
        <p:sp>
          <p:nvSpPr>
            <p:cNvPr id="53366" name="Text Box 118">
              <a:extLst>
                <a:ext uri="{FF2B5EF4-FFF2-40B4-BE49-F238E27FC236}">
                  <a16:creationId xmlns:a16="http://schemas.microsoft.com/office/drawing/2014/main" id="{0AF12E54-731F-456E-AADF-761101686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928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/>
                  </a:solidFill>
                </a:rPr>
                <a:t>中心差商近似导数</a:t>
              </a:r>
            </a:p>
          </p:txBody>
        </p:sp>
        <p:graphicFrame>
          <p:nvGraphicFramePr>
            <p:cNvPr id="53367" name="Object 119">
              <a:extLst>
                <a:ext uri="{FF2B5EF4-FFF2-40B4-BE49-F238E27FC236}">
                  <a16:creationId xmlns:a16="http://schemas.microsoft.com/office/drawing/2014/main" id="{8EF9AD4A-2CC4-4813-A94B-2E88E6EBC2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0309958"/>
                </p:ext>
              </p:extLst>
            </p:nvPr>
          </p:nvGraphicFramePr>
          <p:xfrm>
            <a:off x="2219" y="2833"/>
            <a:ext cx="1539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447560" imgH="393480" progId="Equation.3">
                    <p:embed/>
                  </p:oleObj>
                </mc:Choice>
                <mc:Fallback>
                  <p:oleObj name="Equation" r:id="rId2" imgW="1447560" imgH="393480" progId="Equation.3">
                    <p:embed/>
                    <p:pic>
                      <p:nvPicPr>
                        <p:cNvPr id="53367" name="Object 119">
                          <a:extLst>
                            <a:ext uri="{FF2B5EF4-FFF2-40B4-BE49-F238E27FC236}">
                              <a16:creationId xmlns:a16="http://schemas.microsoft.com/office/drawing/2014/main" id="{8EF9AD4A-2CC4-4813-A94B-2E88E6EBC2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9" y="2833"/>
                          <a:ext cx="1539" cy="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368" name="AutoShape 120">
              <a:extLst>
                <a:ext uri="{FF2B5EF4-FFF2-40B4-BE49-F238E27FC236}">
                  <a16:creationId xmlns:a16="http://schemas.microsoft.com/office/drawing/2014/main" id="{E423C9C3-BC8B-41AF-ACD8-372DC11F8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3049"/>
              <a:ext cx="144" cy="48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382" name="Object 134">
            <a:extLst>
              <a:ext uri="{FF2B5EF4-FFF2-40B4-BE49-F238E27FC236}">
                <a16:creationId xmlns:a16="http://schemas.microsoft.com/office/drawing/2014/main" id="{F328C10A-5DA6-4ACC-8123-FB5716908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572739"/>
              </p:ext>
            </p:extLst>
          </p:nvPr>
        </p:nvGraphicFramePr>
        <p:xfrm>
          <a:off x="1108906" y="1576678"/>
          <a:ext cx="4167008" cy="45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06280" imgH="228600" progId="Equation.3">
                  <p:embed/>
                </p:oleObj>
              </mc:Choice>
              <mc:Fallback>
                <p:oleObj name="Equation" r:id="rId4" imgW="2006280" imgH="228600" progId="Equation.3">
                  <p:embed/>
                  <p:pic>
                    <p:nvPicPr>
                      <p:cNvPr id="53382" name="Object 134">
                        <a:extLst>
                          <a:ext uri="{FF2B5EF4-FFF2-40B4-BE49-F238E27FC236}">
                            <a16:creationId xmlns:a16="http://schemas.microsoft.com/office/drawing/2014/main" id="{F328C10A-5DA6-4ACC-8123-FB57169082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906" y="1576678"/>
                        <a:ext cx="4167008" cy="45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383" name="AutoShape 135">
            <a:extLst>
              <a:ext uri="{FF2B5EF4-FFF2-40B4-BE49-F238E27FC236}">
                <a16:creationId xmlns:a16="http://schemas.microsoft.com/office/drawing/2014/main" id="{7C263933-AE88-494E-BF9F-25908BEDB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12" y="1701663"/>
            <a:ext cx="388994" cy="161825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3386" name="Group 138">
            <a:extLst>
              <a:ext uri="{FF2B5EF4-FFF2-40B4-BE49-F238E27FC236}">
                <a16:creationId xmlns:a16="http://schemas.microsoft.com/office/drawing/2014/main" id="{C43E923D-34FF-4A26-B522-BA4A8967D12D}"/>
              </a:ext>
            </a:extLst>
          </p:cNvPr>
          <p:cNvGrpSpPr>
            <a:grpSpLocks/>
          </p:cNvGrpSpPr>
          <p:nvPr/>
        </p:nvGrpSpPr>
        <p:grpSpPr bwMode="auto">
          <a:xfrm>
            <a:off x="295204" y="2267812"/>
            <a:ext cx="5445914" cy="809127"/>
            <a:chOff x="480" y="3600"/>
            <a:chExt cx="3360" cy="480"/>
          </a:xfrm>
        </p:grpSpPr>
        <p:sp>
          <p:nvSpPr>
            <p:cNvPr id="53385" name="AutoShape 137" descr="再生纸">
              <a:extLst>
                <a:ext uri="{FF2B5EF4-FFF2-40B4-BE49-F238E27FC236}">
                  <a16:creationId xmlns:a16="http://schemas.microsoft.com/office/drawing/2014/main" id="{A941B908-138C-4FFF-ADC0-C796BA91E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600"/>
              <a:ext cx="3360" cy="480"/>
            </a:xfrm>
            <a:prstGeom prst="bevel">
              <a:avLst>
                <a:gd name="adj" fmla="val 12500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zh-CN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53384" name="Object 136">
              <a:extLst>
                <a:ext uri="{FF2B5EF4-FFF2-40B4-BE49-F238E27FC236}">
                  <a16:creationId xmlns:a16="http://schemas.microsoft.com/office/drawing/2014/main" id="{1780AE79-145F-4EAA-AD56-3C1448826D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3696"/>
            <a:ext cx="317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514600" imgH="228600" progId="Equation.3">
                    <p:embed/>
                  </p:oleObj>
                </mc:Choice>
                <mc:Fallback>
                  <p:oleObj name="Equation" r:id="rId7" imgW="2514600" imgH="228600" progId="Equation.3">
                    <p:embed/>
                    <p:pic>
                      <p:nvPicPr>
                        <p:cNvPr id="53384" name="Object 136">
                          <a:extLst>
                            <a:ext uri="{FF2B5EF4-FFF2-40B4-BE49-F238E27FC236}">
                              <a16:creationId xmlns:a16="http://schemas.microsoft.com/office/drawing/2014/main" id="{1780AE79-145F-4EAA-AD56-3C1448826D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696"/>
                          <a:ext cx="317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392" name="Group 144">
            <a:extLst>
              <a:ext uri="{FF2B5EF4-FFF2-40B4-BE49-F238E27FC236}">
                <a16:creationId xmlns:a16="http://schemas.microsoft.com/office/drawing/2014/main" id="{332A5971-AA0E-4612-BD0E-C1323E95CC2F}"/>
              </a:ext>
            </a:extLst>
          </p:cNvPr>
          <p:cNvGrpSpPr>
            <a:grpSpLocks/>
          </p:cNvGrpSpPr>
          <p:nvPr/>
        </p:nvGrpSpPr>
        <p:grpSpPr bwMode="auto">
          <a:xfrm>
            <a:off x="295204" y="3430062"/>
            <a:ext cx="5183343" cy="1569372"/>
            <a:chOff x="379" y="3676"/>
            <a:chExt cx="3198" cy="931"/>
          </a:xfrm>
        </p:grpSpPr>
        <p:sp>
          <p:nvSpPr>
            <p:cNvPr id="53389" name="Text Box 141">
              <a:extLst>
                <a:ext uri="{FF2B5EF4-FFF2-40B4-BE49-F238E27FC236}">
                  <a16:creationId xmlns:a16="http://schemas.microsoft.com/office/drawing/2014/main" id="{F14421B7-843D-4650-9DF5-7D27FD9F4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" y="3676"/>
              <a:ext cx="319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假设                             ，则可以导出</a:t>
              </a:r>
            </a:p>
            <a:p>
              <a:pPr algn="l"/>
              <a:endParaRPr lang="en-US" altLang="zh-CN" sz="2400" dirty="0">
                <a:solidFill>
                  <a:schemeClr val="tx1"/>
                </a:solidFill>
              </a:endParaRPr>
            </a:p>
            <a:p>
              <a:pPr algn="l"/>
              <a:endParaRPr lang="en-US" altLang="zh-CN" sz="2400" dirty="0">
                <a:solidFill>
                  <a:schemeClr val="tx1"/>
                </a:solidFill>
              </a:endParaRPr>
            </a:p>
            <a:p>
              <a:pPr algn="l"/>
              <a:r>
                <a:rPr lang="zh-CN" altLang="en-US" sz="2400" dirty="0">
                  <a:solidFill>
                    <a:schemeClr val="tx1"/>
                  </a:solidFill>
                </a:rPr>
                <a:t>即两步</a:t>
              </a:r>
              <a:r>
                <a:rPr lang="en-US" altLang="zh-CN" sz="2400" dirty="0">
                  <a:solidFill>
                    <a:schemeClr val="tx1"/>
                  </a:solidFill>
                </a:rPr>
                <a:t>Euler</a:t>
              </a:r>
              <a:r>
                <a:rPr lang="zh-CN" altLang="en-US" sz="2400" dirty="0">
                  <a:solidFill>
                    <a:schemeClr val="tx1"/>
                  </a:solidFill>
                </a:rPr>
                <a:t>格式具有 </a:t>
              </a:r>
              <a:r>
                <a:rPr lang="en-US" altLang="zh-CN" sz="2400" dirty="0">
                  <a:solidFill>
                    <a:schemeClr val="tx1"/>
                  </a:solidFill>
                </a:rPr>
                <a:t>2 </a:t>
              </a:r>
              <a:r>
                <a:rPr lang="zh-CN" altLang="en-US" sz="2400" dirty="0">
                  <a:solidFill>
                    <a:schemeClr val="tx1"/>
                  </a:solidFill>
                </a:rPr>
                <a:t>阶精度。</a:t>
              </a:r>
            </a:p>
          </p:txBody>
        </p:sp>
        <p:graphicFrame>
          <p:nvGraphicFramePr>
            <p:cNvPr id="53390" name="Object 142">
              <a:extLst>
                <a:ext uri="{FF2B5EF4-FFF2-40B4-BE49-F238E27FC236}">
                  <a16:creationId xmlns:a16="http://schemas.microsoft.com/office/drawing/2014/main" id="{A30C86E8-C6BF-46BD-A3A8-73DF003A11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1550143"/>
                </p:ext>
              </p:extLst>
            </p:nvPr>
          </p:nvGraphicFramePr>
          <p:xfrm>
            <a:off x="820" y="3686"/>
            <a:ext cx="1502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625400" imgH="228600" progId="Equation.3">
                    <p:embed/>
                  </p:oleObj>
                </mc:Choice>
                <mc:Fallback>
                  <p:oleObj name="Equation" r:id="rId9" imgW="1625400" imgH="228600" progId="Equation.3">
                    <p:embed/>
                    <p:pic>
                      <p:nvPicPr>
                        <p:cNvPr id="53390" name="Object 142">
                          <a:extLst>
                            <a:ext uri="{FF2B5EF4-FFF2-40B4-BE49-F238E27FC236}">
                              <a16:creationId xmlns:a16="http://schemas.microsoft.com/office/drawing/2014/main" id="{A30C86E8-C6BF-46BD-A3A8-73DF003A11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0" y="3686"/>
                          <a:ext cx="1502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391" name="Object 143">
              <a:extLst>
                <a:ext uri="{FF2B5EF4-FFF2-40B4-BE49-F238E27FC236}">
                  <a16:creationId xmlns:a16="http://schemas.microsoft.com/office/drawing/2014/main" id="{C1D1B1EC-F1D3-4C8E-9990-5122025F21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6669835"/>
                </p:ext>
              </p:extLst>
            </p:nvPr>
          </p:nvGraphicFramePr>
          <p:xfrm>
            <a:off x="440" y="3917"/>
            <a:ext cx="1523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777680" imgH="241200" progId="Equation.DSMT4">
                    <p:embed/>
                  </p:oleObj>
                </mc:Choice>
                <mc:Fallback>
                  <p:oleObj name="Equation" r:id="rId11" imgW="1777680" imgH="241200" progId="Equation.DSMT4">
                    <p:embed/>
                    <p:pic>
                      <p:nvPicPr>
                        <p:cNvPr id="53391" name="Object 143">
                          <a:extLst>
                            <a:ext uri="{FF2B5EF4-FFF2-40B4-BE49-F238E27FC236}">
                              <a16:creationId xmlns:a16="http://schemas.microsoft.com/office/drawing/2014/main" id="{C1D1B1EC-F1D3-4C8E-9990-5122025F21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3917"/>
                          <a:ext cx="1523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CC1C181-F542-48A4-8130-1872D1FB6714}"/>
              </a:ext>
            </a:extLst>
          </p:cNvPr>
          <p:cNvSpPr txBox="1"/>
          <p:nvPr/>
        </p:nvSpPr>
        <p:spPr>
          <a:xfrm>
            <a:off x="5598487" y="3526241"/>
            <a:ext cx="3480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需要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个初值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和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来启动递推过程，这样的算法称为两步法，而前面的三种算法都是单步法  </a:t>
            </a:r>
          </a:p>
        </p:txBody>
      </p:sp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CF43937D-8F73-43F9-963A-5F0641012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813433"/>
              </p:ext>
            </p:extLst>
          </p:nvPr>
        </p:nvGraphicFramePr>
        <p:xfrm>
          <a:off x="5910263" y="354013"/>
          <a:ext cx="3030537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片" r:id="rId13" imgW="2400300" imgH="1384300" progId="Word.Picture.8">
                  <p:embed/>
                </p:oleObj>
              </mc:Choice>
              <mc:Fallback>
                <p:oleObj name="图片" r:id="rId13" imgW="2400300" imgH="1384300" progId="Word.Picture.8">
                  <p:embed/>
                  <p:pic>
                    <p:nvPicPr>
                      <p:cNvPr id="384004" name="Object 10">
                        <a:extLst>
                          <a:ext uri="{FF2B5EF4-FFF2-40B4-BE49-F238E27FC236}">
                            <a16:creationId xmlns:a16="http://schemas.microsoft.com/office/drawing/2014/main" id="{A5B1A941-DAC6-42ED-9F1A-837B563A92B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/>
                      <a:srcRect l="15764" r="8646"/>
                      <a:stretch>
                        <a:fillRect/>
                      </a:stretch>
                    </p:blipFill>
                    <p:spPr bwMode="auto">
                      <a:xfrm>
                        <a:off x="5910263" y="354013"/>
                        <a:ext cx="3030537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285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83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87" name="Rectangle 79">
            <a:extLst>
              <a:ext uri="{FF2B5EF4-FFF2-40B4-BE49-F238E27FC236}">
                <a16:creationId xmlns:a16="http://schemas.microsoft.com/office/drawing/2014/main" id="{0FDA379B-BE73-4259-A537-D306D1C05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48348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解：</a:t>
            </a:r>
          </a:p>
        </p:txBody>
      </p:sp>
      <p:grpSp>
        <p:nvGrpSpPr>
          <p:cNvPr id="145634" name="Group 226">
            <a:extLst>
              <a:ext uri="{FF2B5EF4-FFF2-40B4-BE49-F238E27FC236}">
                <a16:creationId xmlns:a16="http://schemas.microsoft.com/office/drawing/2014/main" id="{23768855-994A-41E0-A276-B30372A6D5DB}"/>
              </a:ext>
            </a:extLst>
          </p:cNvPr>
          <p:cNvGrpSpPr>
            <a:grpSpLocks/>
          </p:cNvGrpSpPr>
          <p:nvPr/>
        </p:nvGrpSpPr>
        <p:grpSpPr bwMode="auto">
          <a:xfrm>
            <a:off x="250950" y="198838"/>
            <a:ext cx="5400677" cy="1460500"/>
            <a:chOff x="573" y="240"/>
            <a:chExt cx="3402" cy="920"/>
          </a:xfrm>
        </p:grpSpPr>
        <p:sp>
          <p:nvSpPr>
            <p:cNvPr id="145479" name="Rectangle 71">
              <a:extLst>
                <a:ext uri="{FF2B5EF4-FFF2-40B4-BE49-F238E27FC236}">
                  <a16:creationId xmlns:a16="http://schemas.microsoft.com/office/drawing/2014/main" id="{F717D562-FCF9-4503-BE81-2670E614A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" y="240"/>
              <a:ext cx="31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例</a:t>
              </a:r>
              <a:r>
                <a:rPr lang="en-US" altLang="zh-CN" sz="240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9.2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：</a:t>
              </a:r>
              <a:r>
                <a:rPr lang="zh-CN" altLang="en-US" sz="2400" b="1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分别利用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Euler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公式</a:t>
              </a:r>
              <a:r>
                <a:rPr lang="zh-CN" altLang="en-US" sz="2400" b="1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、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改进的</a:t>
              </a:r>
            </a:p>
          </p:txBody>
        </p:sp>
        <p:sp>
          <p:nvSpPr>
            <p:cNvPr id="145482" name="Rectangle 74">
              <a:extLst>
                <a:ext uri="{FF2B5EF4-FFF2-40B4-BE49-F238E27FC236}">
                  <a16:creationId xmlns:a16="http://schemas.microsoft.com/office/drawing/2014/main" id="{A9BA9289-625E-4518-A8EB-F5547EF86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" y="567"/>
              <a:ext cx="33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Euler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公式</a:t>
              </a:r>
              <a:r>
                <a:rPr lang="zh-CN" altLang="en-US" sz="2400" b="1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求解</a:t>
              </a:r>
              <a:r>
                <a:rPr lang="zh-CN" altLang="en-US" sz="24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右边的</a:t>
              </a:r>
              <a:r>
                <a:rPr lang="zh-CN" altLang="en-US" sz="2400" b="1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初值问题</a:t>
              </a:r>
              <a:r>
                <a:rPr lang="en-US" altLang="zh-CN" sz="24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(</a:t>
              </a: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I.V.P.</a:t>
              </a:r>
              <a:r>
                <a:rPr lang="en-US" altLang="zh-CN" sz="24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)</a:t>
              </a:r>
              <a:endPara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45484" name="Rectangle 76">
              <a:extLst>
                <a:ext uri="{FF2B5EF4-FFF2-40B4-BE49-F238E27FC236}">
                  <a16:creationId xmlns:a16="http://schemas.microsoft.com/office/drawing/2014/main" id="{CA91997C-DAEC-48ED-BDE3-D8BD050EC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869"/>
              <a:ext cx="312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的数值解（取步长            ）</a:t>
              </a:r>
            </a:p>
          </p:txBody>
        </p:sp>
      </p:grpSp>
      <p:sp>
        <p:nvSpPr>
          <p:cNvPr id="145490" name="Rectangle 82">
            <a:extLst>
              <a:ext uri="{FF2B5EF4-FFF2-40B4-BE49-F238E27FC236}">
                <a16:creationId xmlns:a16="http://schemas.microsoft.com/office/drawing/2014/main" id="{15CFEC55-1055-4436-BE18-A536ACA4B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091" y="1938661"/>
            <a:ext cx="18421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Euler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公式：</a:t>
            </a:r>
          </a:p>
        </p:txBody>
      </p:sp>
      <p:graphicFrame>
        <p:nvGraphicFramePr>
          <p:cNvPr id="145491" name="Object 83">
            <a:extLst>
              <a:ext uri="{FF2B5EF4-FFF2-40B4-BE49-F238E27FC236}">
                <a16:creationId xmlns:a16="http://schemas.microsoft.com/office/drawing/2014/main" id="{205786ED-E214-4130-B69E-A2CD4C27CF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920700"/>
              </p:ext>
            </p:extLst>
          </p:nvPr>
        </p:nvGraphicFramePr>
        <p:xfrm>
          <a:off x="1115616" y="2437903"/>
          <a:ext cx="36734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0" imgH="228600" progId="Equation.DSMT4">
                  <p:embed/>
                </p:oleObj>
              </mc:Choice>
              <mc:Fallback>
                <p:oleObj name="Equation" r:id="rId5" imgW="1396800" imgH="228600" progId="Equation.DSMT4">
                  <p:embed/>
                  <p:pic>
                    <p:nvPicPr>
                      <p:cNvPr id="145491" name="Object 83">
                        <a:extLst>
                          <a:ext uri="{FF2B5EF4-FFF2-40B4-BE49-F238E27FC236}">
                            <a16:creationId xmlns:a16="http://schemas.microsoft.com/office/drawing/2014/main" id="{205786ED-E214-4130-B69E-A2CD4C27C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437903"/>
                        <a:ext cx="3673475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93" name="Object 85">
            <a:extLst>
              <a:ext uri="{FF2B5EF4-FFF2-40B4-BE49-F238E27FC236}">
                <a16:creationId xmlns:a16="http://schemas.microsoft.com/office/drawing/2014/main" id="{77325917-CF18-4B12-AE43-C505043FA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742813"/>
              </p:ext>
            </p:extLst>
          </p:nvPr>
        </p:nvGraphicFramePr>
        <p:xfrm>
          <a:off x="4789091" y="2169493"/>
          <a:ext cx="2684462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02960" imgH="444240" progId="Equation.DSMT4">
                  <p:embed/>
                </p:oleObj>
              </mc:Choice>
              <mc:Fallback>
                <p:oleObj name="Equation" r:id="rId7" imgW="1002960" imgH="444240" progId="Equation.DSMT4">
                  <p:embed/>
                  <p:pic>
                    <p:nvPicPr>
                      <p:cNvPr id="145493" name="Object 85">
                        <a:extLst>
                          <a:ext uri="{FF2B5EF4-FFF2-40B4-BE49-F238E27FC236}">
                            <a16:creationId xmlns:a16="http://schemas.microsoft.com/office/drawing/2014/main" id="{77325917-CF18-4B12-AE43-C505043FA9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091" y="2169493"/>
                        <a:ext cx="2684462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628" name="Group 220">
            <a:extLst>
              <a:ext uri="{FF2B5EF4-FFF2-40B4-BE49-F238E27FC236}">
                <a16:creationId xmlns:a16="http://schemas.microsoft.com/office/drawing/2014/main" id="{EA5239B2-D15D-46A2-86B9-96C3EFB8A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88103"/>
              </p:ext>
            </p:extLst>
          </p:nvPr>
        </p:nvGraphicFramePr>
        <p:xfrm>
          <a:off x="497013" y="3484657"/>
          <a:ext cx="7810500" cy="1073785"/>
        </p:xfrm>
        <a:graphic>
          <a:graphicData uri="http://schemas.openxmlformats.org/drawingml/2006/table">
            <a:tbl>
              <a:tblPr/>
              <a:tblGrid>
                <a:gridCol w="1301750">
                  <a:extLst>
                    <a:ext uri="{9D8B030D-6E8A-4147-A177-3AD203B41FA5}">
                      <a16:colId xmlns:a16="http://schemas.microsoft.com/office/drawing/2014/main" val="1995861603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99884363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970277204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50848744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106874320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647425573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0.5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25617"/>
                  </a:ext>
                </a:extLst>
              </a:tr>
              <a:tr h="511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1.1918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1.2774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1.3582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1.4351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0746569"/>
                  </a:ext>
                </a:extLst>
              </a:tr>
            </a:tbl>
          </a:graphicData>
        </a:graphic>
      </p:graphicFrame>
      <p:grpSp>
        <p:nvGrpSpPr>
          <p:cNvPr id="145630" name="Group 222">
            <a:extLst>
              <a:ext uri="{FF2B5EF4-FFF2-40B4-BE49-F238E27FC236}">
                <a16:creationId xmlns:a16="http://schemas.microsoft.com/office/drawing/2014/main" id="{589197F2-5A39-4D91-AB0F-ACC5C24E8D30}"/>
              </a:ext>
            </a:extLst>
          </p:cNvPr>
          <p:cNvGrpSpPr>
            <a:grpSpLocks/>
          </p:cNvGrpSpPr>
          <p:nvPr/>
        </p:nvGrpSpPr>
        <p:grpSpPr bwMode="auto">
          <a:xfrm>
            <a:off x="827584" y="3429000"/>
            <a:ext cx="584200" cy="1100137"/>
            <a:chOff x="624" y="2131"/>
            <a:chExt cx="368" cy="693"/>
          </a:xfrm>
        </p:grpSpPr>
        <p:graphicFrame>
          <p:nvGraphicFramePr>
            <p:cNvPr id="145527" name="Object 119">
              <a:extLst>
                <a:ext uri="{FF2B5EF4-FFF2-40B4-BE49-F238E27FC236}">
                  <a16:creationId xmlns:a16="http://schemas.microsoft.com/office/drawing/2014/main" id="{316144E9-C21D-4700-8CD5-B199605F82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2" y="2131"/>
            <a:ext cx="350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40" imgH="228600" progId="Equation.DSMT4">
                    <p:embed/>
                  </p:oleObj>
                </mc:Choice>
                <mc:Fallback>
                  <p:oleObj name="Equation" r:id="rId9" imgW="190440" imgH="228600" progId="Equation.DSMT4">
                    <p:embed/>
                    <p:pic>
                      <p:nvPicPr>
                        <p:cNvPr id="145527" name="Object 119">
                          <a:extLst>
                            <a:ext uri="{FF2B5EF4-FFF2-40B4-BE49-F238E27FC236}">
                              <a16:creationId xmlns:a16="http://schemas.microsoft.com/office/drawing/2014/main" id="{316144E9-C21D-4700-8CD5-B199605F82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" y="2131"/>
                          <a:ext cx="350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528" name="Object 120">
              <a:extLst>
                <a:ext uri="{FF2B5EF4-FFF2-40B4-BE49-F238E27FC236}">
                  <a16:creationId xmlns:a16="http://schemas.microsoft.com/office/drawing/2014/main" id="{DB4A26E4-5450-4C28-AEE5-AF3CDA5158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4" y="2442"/>
            <a:ext cx="367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90440" imgH="228600" progId="Equation.DSMT4">
                    <p:embed/>
                  </p:oleObj>
                </mc:Choice>
                <mc:Fallback>
                  <p:oleObj name="Equation" r:id="rId11" imgW="190440" imgH="228600" progId="Equation.DSMT4">
                    <p:embed/>
                    <p:pic>
                      <p:nvPicPr>
                        <p:cNvPr id="145528" name="Object 120">
                          <a:extLst>
                            <a:ext uri="{FF2B5EF4-FFF2-40B4-BE49-F238E27FC236}">
                              <a16:creationId xmlns:a16="http://schemas.microsoft.com/office/drawing/2014/main" id="{DB4A26E4-5450-4C28-AEE5-AF3CDA5158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442"/>
                          <a:ext cx="367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5629" name="Group 221">
            <a:extLst>
              <a:ext uri="{FF2B5EF4-FFF2-40B4-BE49-F238E27FC236}">
                <a16:creationId xmlns:a16="http://schemas.microsoft.com/office/drawing/2014/main" id="{839C5C32-81FF-4963-ACE8-E6038DE40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36567"/>
              </p:ext>
            </p:extLst>
          </p:nvPr>
        </p:nvGraphicFramePr>
        <p:xfrm>
          <a:off x="549718" y="4921240"/>
          <a:ext cx="7757796" cy="1073785"/>
        </p:xfrm>
        <a:graphic>
          <a:graphicData uri="http://schemas.openxmlformats.org/drawingml/2006/table">
            <a:tbl>
              <a:tblPr/>
              <a:tblGrid>
                <a:gridCol w="1292966">
                  <a:extLst>
                    <a:ext uri="{9D8B030D-6E8A-4147-A177-3AD203B41FA5}">
                      <a16:colId xmlns:a16="http://schemas.microsoft.com/office/drawing/2014/main" val="594069724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475167795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247939133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2519779615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147752670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3804195198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1.0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713219"/>
                  </a:ext>
                </a:extLst>
              </a:tr>
              <a:tr h="511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1.5090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1.5803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1.6498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1.7178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1.7848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15121"/>
                  </a:ext>
                </a:extLst>
              </a:tr>
            </a:tbl>
          </a:graphicData>
        </a:graphic>
      </p:graphicFrame>
      <p:grpSp>
        <p:nvGrpSpPr>
          <p:cNvPr id="145631" name="Group 223">
            <a:extLst>
              <a:ext uri="{FF2B5EF4-FFF2-40B4-BE49-F238E27FC236}">
                <a16:creationId xmlns:a16="http://schemas.microsoft.com/office/drawing/2014/main" id="{C5566FC1-99F9-45DB-8030-01979CC71B9E}"/>
              </a:ext>
            </a:extLst>
          </p:cNvPr>
          <p:cNvGrpSpPr>
            <a:grpSpLocks/>
          </p:cNvGrpSpPr>
          <p:nvPr/>
        </p:nvGrpSpPr>
        <p:grpSpPr bwMode="auto">
          <a:xfrm>
            <a:off x="891456" y="4849142"/>
            <a:ext cx="584200" cy="1100138"/>
            <a:chOff x="624" y="2131"/>
            <a:chExt cx="368" cy="693"/>
          </a:xfrm>
        </p:grpSpPr>
        <p:graphicFrame>
          <p:nvGraphicFramePr>
            <p:cNvPr id="145632" name="Object 224">
              <a:extLst>
                <a:ext uri="{FF2B5EF4-FFF2-40B4-BE49-F238E27FC236}">
                  <a16:creationId xmlns:a16="http://schemas.microsoft.com/office/drawing/2014/main" id="{73EA41B1-F7F8-4384-AE7D-B8DE2FA5CD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2" y="2131"/>
            <a:ext cx="350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90440" imgH="228600" progId="Equation.DSMT4">
                    <p:embed/>
                  </p:oleObj>
                </mc:Choice>
                <mc:Fallback>
                  <p:oleObj name="Equation" r:id="rId13" imgW="190440" imgH="228600" progId="Equation.DSMT4">
                    <p:embed/>
                    <p:pic>
                      <p:nvPicPr>
                        <p:cNvPr id="145632" name="Object 224">
                          <a:extLst>
                            <a:ext uri="{FF2B5EF4-FFF2-40B4-BE49-F238E27FC236}">
                              <a16:creationId xmlns:a16="http://schemas.microsoft.com/office/drawing/2014/main" id="{73EA41B1-F7F8-4384-AE7D-B8DE2FA5CD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" y="2131"/>
                          <a:ext cx="350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633" name="Object 225">
              <a:extLst>
                <a:ext uri="{FF2B5EF4-FFF2-40B4-BE49-F238E27FC236}">
                  <a16:creationId xmlns:a16="http://schemas.microsoft.com/office/drawing/2014/main" id="{0E067E58-33AC-450B-80B3-E3C28D400C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4" y="2442"/>
            <a:ext cx="367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90440" imgH="228600" progId="Equation.DSMT4">
                    <p:embed/>
                  </p:oleObj>
                </mc:Choice>
                <mc:Fallback>
                  <p:oleObj name="Equation" r:id="rId15" imgW="190440" imgH="228600" progId="Equation.DSMT4">
                    <p:embed/>
                    <p:pic>
                      <p:nvPicPr>
                        <p:cNvPr id="145633" name="Object 225">
                          <a:extLst>
                            <a:ext uri="{FF2B5EF4-FFF2-40B4-BE49-F238E27FC236}">
                              <a16:creationId xmlns:a16="http://schemas.microsoft.com/office/drawing/2014/main" id="{0E067E58-33AC-450B-80B3-E3C28D400C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442"/>
                          <a:ext cx="367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9A1624C-7E6A-D048-A5D5-E1BECDCEC9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42016" y="848603"/>
            <a:ext cx="1278456" cy="3675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87928A-C1F7-7B4A-9903-67DABE4B37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7195" y="476672"/>
            <a:ext cx="2077868" cy="11114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D251C1-266E-A347-B46C-653182D6CEE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4000" y="1268760"/>
            <a:ext cx="927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4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90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03" name="Rectangle 339">
            <a:extLst>
              <a:ext uri="{FF2B5EF4-FFF2-40B4-BE49-F238E27FC236}">
                <a16:creationId xmlns:a16="http://schemas.microsoft.com/office/drawing/2014/main" id="{4431DDCE-3B52-424A-92DE-95ECE220B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4" y="221318"/>
            <a:ext cx="31053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FF"/>
                </a:solidFill>
                <a:latin typeface="+mn-ea"/>
                <a:ea typeface="+mn-ea"/>
              </a:rPr>
              <a:t>改进的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ea typeface="+mn-ea"/>
              </a:rPr>
              <a:t>Euler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  <a:ea typeface="+mn-ea"/>
              </a:rPr>
              <a:t>公式：</a:t>
            </a:r>
          </a:p>
        </p:txBody>
      </p:sp>
      <p:graphicFrame>
        <p:nvGraphicFramePr>
          <p:cNvPr id="62859" name="Group 395">
            <a:extLst>
              <a:ext uri="{FF2B5EF4-FFF2-40B4-BE49-F238E27FC236}">
                <a16:creationId xmlns:a16="http://schemas.microsoft.com/office/drawing/2014/main" id="{120ED60C-6132-434F-BE6A-48788C333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62621"/>
              </p:ext>
            </p:extLst>
          </p:nvPr>
        </p:nvGraphicFramePr>
        <p:xfrm>
          <a:off x="611560" y="3571711"/>
          <a:ext cx="7810500" cy="1073785"/>
        </p:xfrm>
        <a:graphic>
          <a:graphicData uri="http://schemas.openxmlformats.org/drawingml/2006/table">
            <a:tbl>
              <a:tblPr/>
              <a:tblGrid>
                <a:gridCol w="1301750">
                  <a:extLst>
                    <a:ext uri="{9D8B030D-6E8A-4147-A177-3AD203B41FA5}">
                      <a16:colId xmlns:a16="http://schemas.microsoft.com/office/drawing/2014/main" val="220860317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79192389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2697743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71186796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88341205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84379734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0.5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01081"/>
                  </a:ext>
                </a:extLst>
              </a:tr>
              <a:tr h="511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1.0959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1.1841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1.2662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1.3434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1.4164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708933"/>
                  </a:ext>
                </a:extLst>
              </a:tr>
            </a:tbl>
          </a:graphicData>
        </a:graphic>
      </p:graphicFrame>
      <p:grpSp>
        <p:nvGrpSpPr>
          <p:cNvPr id="62861" name="Group 397">
            <a:extLst>
              <a:ext uri="{FF2B5EF4-FFF2-40B4-BE49-F238E27FC236}">
                <a16:creationId xmlns:a16="http://schemas.microsoft.com/office/drawing/2014/main" id="{35C069B2-79D8-4430-B0CE-0584825DB804}"/>
              </a:ext>
            </a:extLst>
          </p:cNvPr>
          <p:cNvGrpSpPr>
            <a:grpSpLocks/>
          </p:cNvGrpSpPr>
          <p:nvPr/>
        </p:nvGrpSpPr>
        <p:grpSpPr bwMode="auto">
          <a:xfrm>
            <a:off x="971600" y="3508211"/>
            <a:ext cx="557212" cy="1130300"/>
            <a:chOff x="641" y="2264"/>
            <a:chExt cx="351" cy="712"/>
          </a:xfrm>
        </p:grpSpPr>
        <p:graphicFrame>
          <p:nvGraphicFramePr>
            <p:cNvPr id="62830" name="Object 366">
              <a:extLst>
                <a:ext uri="{FF2B5EF4-FFF2-40B4-BE49-F238E27FC236}">
                  <a16:creationId xmlns:a16="http://schemas.microsoft.com/office/drawing/2014/main" id="{D8F22C21-0CFB-4586-87FC-36CB4A878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2264"/>
            <a:ext cx="32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0440" imgH="228600" progId="Equation.DSMT4">
                    <p:embed/>
                  </p:oleObj>
                </mc:Choice>
                <mc:Fallback>
                  <p:oleObj name="Equation" r:id="rId2" imgW="190440" imgH="228600" progId="Equation.DSMT4">
                    <p:embed/>
                    <p:pic>
                      <p:nvPicPr>
                        <p:cNvPr id="62830" name="Object 366">
                          <a:extLst>
                            <a:ext uri="{FF2B5EF4-FFF2-40B4-BE49-F238E27FC236}">
                              <a16:creationId xmlns:a16="http://schemas.microsoft.com/office/drawing/2014/main" id="{D8F22C21-0CFB-4586-87FC-36CB4A878E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264"/>
                          <a:ext cx="32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831" name="Object 367">
              <a:extLst>
                <a:ext uri="{FF2B5EF4-FFF2-40B4-BE49-F238E27FC236}">
                  <a16:creationId xmlns:a16="http://schemas.microsoft.com/office/drawing/2014/main" id="{7250CBC0-366C-4DFE-9DED-A8D18E64E1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1" y="2574"/>
            <a:ext cx="335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28600" progId="Equation.DSMT4">
                    <p:embed/>
                  </p:oleObj>
                </mc:Choice>
                <mc:Fallback>
                  <p:oleObj name="Equation" r:id="rId4" imgW="190440" imgH="228600" progId="Equation.DSMT4">
                    <p:embed/>
                    <p:pic>
                      <p:nvPicPr>
                        <p:cNvPr id="62831" name="Object 367">
                          <a:extLst>
                            <a:ext uri="{FF2B5EF4-FFF2-40B4-BE49-F238E27FC236}">
                              <a16:creationId xmlns:a16="http://schemas.microsoft.com/office/drawing/2014/main" id="{7250CBC0-366C-4DFE-9DED-A8D18E64E1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" y="2574"/>
                          <a:ext cx="335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860" name="Group 396">
            <a:extLst>
              <a:ext uri="{FF2B5EF4-FFF2-40B4-BE49-F238E27FC236}">
                <a16:creationId xmlns:a16="http://schemas.microsoft.com/office/drawing/2014/main" id="{457E6C0C-FB17-438F-B633-857CDB0CD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93139"/>
              </p:ext>
            </p:extLst>
          </p:nvPr>
        </p:nvGraphicFramePr>
        <p:xfrm>
          <a:off x="613792" y="5019511"/>
          <a:ext cx="7848600" cy="1073785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3642297355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3587271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990106056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42374444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51589402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69848865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0.9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1.0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436930"/>
                  </a:ext>
                </a:extLst>
              </a:tr>
              <a:tr h="511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1.4860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1.5525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1.6165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1.6782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1.7379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88118"/>
                  </a:ext>
                </a:extLst>
              </a:tr>
            </a:tbl>
          </a:graphicData>
        </a:graphic>
      </p:graphicFrame>
      <p:graphicFrame>
        <p:nvGraphicFramePr>
          <p:cNvPr id="62858" name="Object 394">
            <a:extLst>
              <a:ext uri="{FF2B5EF4-FFF2-40B4-BE49-F238E27FC236}">
                <a16:creationId xmlns:a16="http://schemas.microsoft.com/office/drawing/2014/main" id="{DE0CD8CB-AD31-4D57-847F-82673F0976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694768"/>
              </p:ext>
            </p:extLst>
          </p:nvPr>
        </p:nvGraphicFramePr>
        <p:xfrm>
          <a:off x="914400" y="960438"/>
          <a:ext cx="7010400" cy="231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68400" imgH="914400" progId="Equation.DSMT4">
                  <p:embed/>
                </p:oleObj>
              </mc:Choice>
              <mc:Fallback>
                <p:oleObj name="Equation" r:id="rId6" imgW="2768400" imgH="914400" progId="Equation.DSMT4">
                  <p:embed/>
                  <p:pic>
                    <p:nvPicPr>
                      <p:cNvPr id="62858" name="Object 394">
                        <a:extLst>
                          <a:ext uri="{FF2B5EF4-FFF2-40B4-BE49-F238E27FC236}">
                            <a16:creationId xmlns:a16="http://schemas.microsoft.com/office/drawing/2014/main" id="{DE0CD8CB-AD31-4D57-847F-82673F0976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60438"/>
                        <a:ext cx="7010400" cy="2316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862" name="Group 398">
            <a:extLst>
              <a:ext uri="{FF2B5EF4-FFF2-40B4-BE49-F238E27FC236}">
                <a16:creationId xmlns:a16="http://schemas.microsoft.com/office/drawing/2014/main" id="{F1A0B677-B9EA-44E6-BB9E-CADB8FE598DF}"/>
              </a:ext>
            </a:extLst>
          </p:cNvPr>
          <p:cNvGrpSpPr>
            <a:grpSpLocks/>
          </p:cNvGrpSpPr>
          <p:nvPr/>
        </p:nvGrpSpPr>
        <p:grpSpPr bwMode="auto">
          <a:xfrm>
            <a:off x="990451" y="4956011"/>
            <a:ext cx="557213" cy="1130300"/>
            <a:chOff x="641" y="2264"/>
            <a:chExt cx="351" cy="712"/>
          </a:xfrm>
        </p:grpSpPr>
        <p:graphicFrame>
          <p:nvGraphicFramePr>
            <p:cNvPr id="62863" name="Object 399">
              <a:extLst>
                <a:ext uri="{FF2B5EF4-FFF2-40B4-BE49-F238E27FC236}">
                  <a16:creationId xmlns:a16="http://schemas.microsoft.com/office/drawing/2014/main" id="{C1A12173-CE09-4A5F-94F3-753252B561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2264"/>
            <a:ext cx="32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90440" imgH="228600" progId="Equation.DSMT4">
                    <p:embed/>
                  </p:oleObj>
                </mc:Choice>
                <mc:Fallback>
                  <p:oleObj name="Equation" r:id="rId8" imgW="190440" imgH="228600" progId="Equation.DSMT4">
                    <p:embed/>
                    <p:pic>
                      <p:nvPicPr>
                        <p:cNvPr id="62863" name="Object 399">
                          <a:extLst>
                            <a:ext uri="{FF2B5EF4-FFF2-40B4-BE49-F238E27FC236}">
                              <a16:creationId xmlns:a16="http://schemas.microsoft.com/office/drawing/2014/main" id="{C1A12173-CE09-4A5F-94F3-753252B5612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264"/>
                          <a:ext cx="32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864" name="Object 400">
              <a:extLst>
                <a:ext uri="{FF2B5EF4-FFF2-40B4-BE49-F238E27FC236}">
                  <a16:creationId xmlns:a16="http://schemas.microsoft.com/office/drawing/2014/main" id="{1E46686F-2F9C-4B19-B0C6-2B690F2631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1" y="2574"/>
            <a:ext cx="335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90440" imgH="228600" progId="Equation.DSMT4">
                    <p:embed/>
                  </p:oleObj>
                </mc:Choice>
                <mc:Fallback>
                  <p:oleObj name="Equation" r:id="rId10" imgW="190440" imgH="228600" progId="Equation.DSMT4">
                    <p:embed/>
                    <p:pic>
                      <p:nvPicPr>
                        <p:cNvPr id="62864" name="Object 400">
                          <a:extLst>
                            <a:ext uri="{FF2B5EF4-FFF2-40B4-BE49-F238E27FC236}">
                              <a16:creationId xmlns:a16="http://schemas.microsoft.com/office/drawing/2014/main" id="{1E46686F-2F9C-4B19-B0C6-2B690F2631F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" y="2574"/>
                          <a:ext cx="335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F8BAC07-974A-5038-EE5C-EB8DFE43C6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2016" y="848603"/>
            <a:ext cx="1278456" cy="3675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E3D5A4-0713-28DB-BE7C-27527D8712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7195" y="476672"/>
            <a:ext cx="2077868" cy="11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8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Rectangle 2">
            <a:extLst>
              <a:ext uri="{FF2B5EF4-FFF2-40B4-BE49-F238E27FC236}">
                <a16:creationId xmlns:a16="http://schemas.microsoft.com/office/drawing/2014/main" id="{0F82EBEA-D688-4E60-9154-522C71C63FF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933818" y="339932"/>
            <a:ext cx="3276364" cy="508914"/>
          </a:xfrm>
        </p:spPr>
        <p:txBody>
          <a:bodyPr>
            <a:noAutofit/>
          </a:bodyPr>
          <a:lstStyle/>
          <a:p>
            <a:pPr algn="ctr"/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9.1 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引言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BFD9C948-5328-4DA5-A803-F54C21426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254077"/>
            <a:ext cx="8784976" cy="419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科学研究中建立模型时经常用到</a:t>
            </a:r>
            <a:r>
              <a:rPr lang="zh-CN" altLang="en-US" sz="2800" b="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微分方程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CN" sz="28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 algn="l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将问题数学模型化以后，得到的就是包含</a:t>
            </a:r>
            <a:r>
              <a:rPr lang="zh-CN" altLang="en-US" sz="2800" b="0" u="sng" dirty="0">
                <a:solidFill>
                  <a:srgbClr val="0000FF"/>
                </a:solidFill>
                <a:latin typeface="+mn-ea"/>
                <a:ea typeface="+mn-ea"/>
              </a:rPr>
              <a:t>未知函数变化率及自变量、因变量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的方程。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如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人口增长、</a:t>
            </a:r>
            <a:r>
              <a:rPr lang="zh-CN" altLang="en-US" sz="2800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流行病传播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等现象的建模。</a:t>
            </a:r>
            <a:endParaRPr lang="en-US" altLang="zh-CN" sz="28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我们要解决这些问题，需要先建立微分方程，然后找出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满足方程的函数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方程的解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以服务于最终的决策。由于方程通常没有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解析解，因而需要</a:t>
            </a:r>
            <a:r>
              <a:rPr lang="zh-CN" altLang="en-US" sz="2800" b="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求其数值近似解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C78F37-01EC-2271-F2F8-8D7669CF7C13}"/>
              </a:ext>
            </a:extLst>
          </p:cNvPr>
          <p:cNvSpPr txBox="1"/>
          <p:nvPr/>
        </p:nvSpPr>
        <p:spPr>
          <a:xfrm>
            <a:off x="6030175" y="0"/>
            <a:ext cx="311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“</a:t>
            </a:r>
            <a:r>
              <a:rPr lang="zh-CN" altLang="en-US" sz="1600" dirty="0">
                <a:solidFill>
                  <a:srgbClr val="0000FF"/>
                </a:solidFill>
                <a:latin typeface="SignPainter-HouseScript" panose="02000006070000020004" pitchFamily="2" charset="0"/>
                <a:ea typeface="KaiTi" panose="02010609060101010101" pitchFamily="49" charset="-122"/>
              </a:rPr>
              <a:t>世界的奥秘极少表现为显示的公式，通常只能观察一个变量的变化如何影响另一个变量。</a:t>
            </a:r>
            <a:r>
              <a:rPr lang="zh-CN" altLang="en-US" sz="16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DA7963-8D52-F275-E5AD-9116B1D86E4A}"/>
              </a:ext>
            </a:extLst>
          </p:cNvPr>
          <p:cNvSpPr txBox="1"/>
          <p:nvPr/>
        </p:nvSpPr>
        <p:spPr>
          <a:xfrm>
            <a:off x="7566324" y="729750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b="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Mathews</a:t>
            </a:r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&amp; </a:t>
            </a:r>
            <a:r>
              <a:rPr kumimoji="1" lang="en-US" altLang="zh-CN" sz="1600" b="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Fink</a:t>
            </a:r>
            <a:endParaRPr kumimoji="1" lang="zh-CN" altLang="en-US" sz="1600" b="0" i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936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4" name="Picture 6" descr="Image000042">
            <a:extLst>
              <a:ext uri="{FF2B5EF4-FFF2-40B4-BE49-F238E27FC236}">
                <a16:creationId xmlns:a16="http://schemas.microsoft.com/office/drawing/2014/main" id="{8B150FEA-843A-4719-9010-CDC87139F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6" y="476672"/>
            <a:ext cx="7503368" cy="52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6946872-6A69-4E5B-856C-B2C1C42B69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308904"/>
              </p:ext>
            </p:extLst>
          </p:nvPr>
        </p:nvGraphicFramePr>
        <p:xfrm>
          <a:off x="2123728" y="5805264"/>
          <a:ext cx="3600400" cy="595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266400" progId="Equation.DSMT4">
                  <p:embed/>
                </p:oleObj>
              </mc:Choice>
              <mc:Fallback>
                <p:oleObj name="Equation" r:id="rId3" imgW="16128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3728" y="5805264"/>
                        <a:ext cx="3600400" cy="595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5476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608435-684C-4327-AC0E-7BE6DD920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3864"/>
            <a:ext cx="7957104" cy="13872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A7D0B2-3438-40E1-B561-263F59BC8BC4}"/>
              </a:ext>
            </a:extLst>
          </p:cNvPr>
          <p:cNvSpPr txBox="1"/>
          <p:nvPr/>
        </p:nvSpPr>
        <p:spPr>
          <a:xfrm>
            <a:off x="339102" y="1628800"/>
            <a:ext cx="43204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H=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heun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f,a,b,ya,M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- y'= f is the function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a and b are the left and right endpoints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initial condition y(a)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M is the number of steps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- H=[T' Y'] where T is the vector of %</a:t>
            </a: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abscissas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Y is the vector of </a:t>
            </a: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ordinates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h=(b-a)/M;</a:t>
            </a:r>
          </a:p>
          <a:p>
            <a:pPr algn="l"/>
            <a:r>
              <a:rPr lang="de-DE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T=zeros(1,M+1);</a:t>
            </a:r>
          </a:p>
          <a:p>
            <a:pPr algn="l"/>
            <a:r>
              <a:rPr lang="es-E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Y=zeros(1,M+1);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a:h:b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Y(1)=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j=1:M</a:t>
            </a:r>
          </a:p>
          <a:p>
            <a:pPr algn="l"/>
            <a:r>
              <a:rPr lang="fr-F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k1=f(T(j),Y(j));</a:t>
            </a:r>
          </a:p>
          <a:p>
            <a:pPr algn="l"/>
            <a:r>
              <a:rPr lang="fr-F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k2=f(T(j+1),Y(j)+h*k1); </a:t>
            </a:r>
          </a:p>
          <a:p>
            <a:pPr algn="l"/>
            <a:r>
              <a:rPr lang="es-E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Y(j+1)=Y(j)+(h/2)*(k1+k2);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H=[T' Y'];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C55982-3D2B-5E49-9A22-145C91DA6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70474"/>
            <a:ext cx="3096317" cy="51820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FD30D3B-817F-4C0A-9E2D-34781C4354E4}"/>
              </a:ext>
            </a:extLst>
          </p:cNvPr>
          <p:cNvSpPr txBox="1"/>
          <p:nvPr/>
        </p:nvSpPr>
        <p:spPr>
          <a:xfrm>
            <a:off x="107008" y="476672"/>
            <a:ext cx="172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509102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93" name="Group 21">
            <a:extLst>
              <a:ext uri="{FF2B5EF4-FFF2-40B4-BE49-F238E27FC236}">
                <a16:creationId xmlns:a16="http://schemas.microsoft.com/office/drawing/2014/main" id="{87803AB4-C0B7-437A-825A-3F138A57F096}"/>
              </a:ext>
            </a:extLst>
          </p:cNvPr>
          <p:cNvGrpSpPr>
            <a:grpSpLocks/>
          </p:cNvGrpSpPr>
          <p:nvPr/>
        </p:nvGrpSpPr>
        <p:grpSpPr bwMode="auto">
          <a:xfrm>
            <a:off x="251520" y="684967"/>
            <a:ext cx="8382000" cy="3429000"/>
            <a:chOff x="192" y="240"/>
            <a:chExt cx="5280" cy="2160"/>
          </a:xfrm>
        </p:grpSpPr>
        <p:sp>
          <p:nvSpPr>
            <p:cNvPr id="54275" name="AutoShape 3">
              <a:extLst>
                <a:ext uri="{FF2B5EF4-FFF2-40B4-BE49-F238E27FC236}">
                  <a16:creationId xmlns:a16="http://schemas.microsoft.com/office/drawing/2014/main" id="{1A0DD61C-FDB9-40B4-AB04-CAB975AB72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2" y="240"/>
              <a:ext cx="5280" cy="2160"/>
            </a:xfrm>
            <a:prstGeom prst="verticalScroll">
              <a:avLst>
                <a:gd name="adj" fmla="val 6389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276" name="Rectangle 4">
              <a:extLst>
                <a:ext uri="{FF2B5EF4-FFF2-40B4-BE49-F238E27FC236}">
                  <a16:creationId xmlns:a16="http://schemas.microsoft.com/office/drawing/2014/main" id="{3630CE3B-385E-472A-9356-EF9F7A8CE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84"/>
              <a:ext cx="1344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方  法</a:t>
              </a:r>
            </a:p>
          </p:txBody>
        </p:sp>
        <p:sp>
          <p:nvSpPr>
            <p:cNvPr id="54281" name="Rectangle 9">
              <a:extLst>
                <a:ext uri="{FF2B5EF4-FFF2-40B4-BE49-F238E27FC236}">
                  <a16:creationId xmlns:a16="http://schemas.microsoft.com/office/drawing/2014/main" id="{A1364ACC-F515-441E-820C-164BAC959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84"/>
              <a:ext cx="1680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优</a:t>
              </a:r>
              <a:r>
                <a:rPr lang="en-US" altLang="zh-CN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  </a:t>
              </a:r>
              <a:r>
                <a:rPr lang="zh-CN" altLang="en-US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点</a:t>
              </a:r>
            </a:p>
          </p:txBody>
        </p:sp>
        <p:sp>
          <p:nvSpPr>
            <p:cNvPr id="54282" name="Rectangle 10">
              <a:extLst>
                <a:ext uri="{FF2B5EF4-FFF2-40B4-BE49-F238E27FC236}">
                  <a16:creationId xmlns:a16="http://schemas.microsoft.com/office/drawing/2014/main" id="{A25832EA-24C4-45D2-B18D-4EEEEFDFD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84"/>
              <a:ext cx="1680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缺</a:t>
              </a:r>
              <a:r>
                <a:rPr lang="en-US" altLang="zh-CN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  </a:t>
              </a:r>
              <a:r>
                <a:rPr lang="zh-CN" altLang="en-US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点</a:t>
              </a:r>
            </a:p>
          </p:txBody>
        </p:sp>
      </p:grpSp>
      <p:grpSp>
        <p:nvGrpSpPr>
          <p:cNvPr id="54294" name="Group 22">
            <a:extLst>
              <a:ext uri="{FF2B5EF4-FFF2-40B4-BE49-F238E27FC236}">
                <a16:creationId xmlns:a16="http://schemas.microsoft.com/office/drawing/2014/main" id="{620FAF4B-861D-4F06-83AF-1FA1C1BE868B}"/>
              </a:ext>
            </a:extLst>
          </p:cNvPr>
          <p:cNvGrpSpPr>
            <a:grpSpLocks/>
          </p:cNvGrpSpPr>
          <p:nvPr/>
        </p:nvGrpSpPr>
        <p:grpSpPr bwMode="auto">
          <a:xfrm>
            <a:off x="719064" y="1419111"/>
            <a:ext cx="2133600" cy="2362200"/>
            <a:chOff x="480" y="672"/>
            <a:chExt cx="1344" cy="1488"/>
          </a:xfrm>
        </p:grpSpPr>
        <p:sp>
          <p:nvSpPr>
            <p:cNvPr id="54277" name="Rectangle 5">
              <a:extLst>
                <a:ext uri="{FF2B5EF4-FFF2-40B4-BE49-F238E27FC236}">
                  <a16:creationId xmlns:a16="http://schemas.microsoft.com/office/drawing/2014/main" id="{18DDC9D6-060F-49F6-9C67-6D7CBB5CE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672"/>
              <a:ext cx="1344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显式欧拉格式</a:t>
              </a:r>
            </a:p>
          </p:txBody>
        </p:sp>
        <p:sp>
          <p:nvSpPr>
            <p:cNvPr id="54278" name="Rectangle 6">
              <a:extLst>
                <a:ext uri="{FF2B5EF4-FFF2-40B4-BE49-F238E27FC236}">
                  <a16:creationId xmlns:a16="http://schemas.microsoft.com/office/drawing/2014/main" id="{0FCE1E07-5553-4203-8892-306037687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60"/>
              <a:ext cx="1344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>
                  <a:solidFill>
                    <a:schemeClr val="tx1"/>
                  </a:solidFill>
                </a:rPr>
                <a:t>隐式欧拉格式</a:t>
              </a:r>
            </a:p>
          </p:txBody>
        </p:sp>
        <p:sp>
          <p:nvSpPr>
            <p:cNvPr id="54279" name="Rectangle 7">
              <a:extLst>
                <a:ext uri="{FF2B5EF4-FFF2-40B4-BE49-F238E27FC236}">
                  <a16:creationId xmlns:a16="http://schemas.microsoft.com/office/drawing/2014/main" id="{3F6C007E-4235-4D43-8E33-949B0C02B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48"/>
              <a:ext cx="1344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>
                  <a:solidFill>
                    <a:schemeClr val="tx1"/>
                  </a:solidFill>
                </a:rPr>
                <a:t>梯形格式</a:t>
              </a:r>
            </a:p>
          </p:txBody>
        </p:sp>
        <p:sp>
          <p:nvSpPr>
            <p:cNvPr id="54280" name="Rectangle 8">
              <a:extLst>
                <a:ext uri="{FF2B5EF4-FFF2-40B4-BE49-F238E27FC236}">
                  <a16:creationId xmlns:a16="http://schemas.microsoft.com/office/drawing/2014/main" id="{3271F658-3001-4F35-A783-B88A27F5F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536"/>
              <a:ext cx="1344" cy="62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两步欧拉格式</a:t>
              </a:r>
            </a:p>
          </p:txBody>
        </p:sp>
      </p:grpSp>
      <p:sp>
        <p:nvSpPr>
          <p:cNvPr id="54283" name="Rectangle 11">
            <a:extLst>
              <a:ext uri="{FF2B5EF4-FFF2-40B4-BE49-F238E27FC236}">
                <a16:creationId xmlns:a16="http://schemas.microsoft.com/office/drawing/2014/main" id="{0BAA87B9-C9E4-4519-8B0F-04E54869A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64" y="1419111"/>
            <a:ext cx="26670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简单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4284" name="Rectangle 12">
            <a:extLst>
              <a:ext uri="{FF2B5EF4-FFF2-40B4-BE49-F238E27FC236}">
                <a16:creationId xmlns:a16="http://schemas.microsoft.com/office/drawing/2014/main" id="{1FF9526A-AA92-4A47-98AE-06210EF59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664" y="1419111"/>
            <a:ext cx="26670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精度低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4285" name="Rectangle 13">
            <a:extLst>
              <a:ext uri="{FF2B5EF4-FFF2-40B4-BE49-F238E27FC236}">
                <a16:creationId xmlns:a16="http://schemas.microsoft.com/office/drawing/2014/main" id="{FDEF0FB2-27E5-4F1F-AECA-08FFF89EA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64" y="1876311"/>
            <a:ext cx="26670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稳定性最好</a:t>
            </a:r>
          </a:p>
        </p:txBody>
      </p:sp>
      <p:sp>
        <p:nvSpPr>
          <p:cNvPr id="54287" name="Rectangle 15">
            <a:extLst>
              <a:ext uri="{FF2B5EF4-FFF2-40B4-BE49-F238E27FC236}">
                <a16:creationId xmlns:a16="http://schemas.microsoft.com/office/drawing/2014/main" id="{4E9E5453-30B9-4390-99B7-0713D815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664" y="1876311"/>
            <a:ext cx="26670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sym typeface="Wingdings" panose="05000000000000000000" pitchFamily="2" charset="2"/>
              </a:rPr>
              <a:t>精度低</a:t>
            </a:r>
            <a:r>
              <a:rPr lang="en-US" altLang="zh-CN" sz="24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zh-CN" altLang="en-US" sz="2400">
                <a:solidFill>
                  <a:schemeClr val="tx1"/>
                </a:solidFill>
                <a:sym typeface="Wingdings" panose="05000000000000000000" pitchFamily="2" charset="2"/>
              </a:rPr>
              <a:t>计算量大</a:t>
            </a:r>
          </a:p>
        </p:txBody>
      </p:sp>
      <p:sp>
        <p:nvSpPr>
          <p:cNvPr id="54289" name="Rectangle 17">
            <a:extLst>
              <a:ext uri="{FF2B5EF4-FFF2-40B4-BE49-F238E27FC236}">
                <a16:creationId xmlns:a16="http://schemas.microsoft.com/office/drawing/2014/main" id="{F38B9A7A-96AE-49AB-9650-D5C42511F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64" y="2333511"/>
            <a:ext cx="26670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精度提高</a:t>
            </a:r>
          </a:p>
        </p:txBody>
      </p:sp>
      <p:sp>
        <p:nvSpPr>
          <p:cNvPr id="54290" name="Rectangle 18">
            <a:extLst>
              <a:ext uri="{FF2B5EF4-FFF2-40B4-BE49-F238E27FC236}">
                <a16:creationId xmlns:a16="http://schemas.microsoft.com/office/drawing/2014/main" id="{195C3739-9E7D-41A5-84F0-E6117F04E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664" y="2333511"/>
            <a:ext cx="26670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sym typeface="Wingdings" panose="05000000000000000000" pitchFamily="2" charset="2"/>
              </a:rPr>
              <a:t>计算量大</a:t>
            </a:r>
          </a:p>
        </p:txBody>
      </p:sp>
      <p:sp>
        <p:nvSpPr>
          <p:cNvPr id="54291" name="Rectangle 19">
            <a:extLst>
              <a:ext uri="{FF2B5EF4-FFF2-40B4-BE49-F238E27FC236}">
                <a16:creationId xmlns:a16="http://schemas.microsoft.com/office/drawing/2014/main" id="{BD3513F5-328B-437C-89A6-DC750DF52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664" y="2790711"/>
            <a:ext cx="2667000" cy="990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精度提高</a:t>
            </a:r>
            <a:r>
              <a:rPr lang="en-US" altLang="zh-CN" sz="2400" dirty="0">
                <a:solidFill>
                  <a:schemeClr val="tx1"/>
                </a:solidFill>
              </a:rPr>
              <a:t>, </a:t>
            </a:r>
            <a:r>
              <a:rPr lang="zh-CN" altLang="en-US" sz="2400" dirty="0">
                <a:solidFill>
                  <a:schemeClr val="tx1"/>
                </a:solidFill>
              </a:rPr>
              <a:t>显式</a:t>
            </a:r>
          </a:p>
        </p:txBody>
      </p:sp>
      <p:sp>
        <p:nvSpPr>
          <p:cNvPr id="54292" name="Rectangle 20">
            <a:extLst>
              <a:ext uri="{FF2B5EF4-FFF2-40B4-BE49-F238E27FC236}">
                <a16:creationId xmlns:a16="http://schemas.microsoft.com/office/drawing/2014/main" id="{9E3E9BEB-FA8E-4B87-810F-6FCF142F2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664" y="2790711"/>
            <a:ext cx="2667000" cy="990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多一个初值</a:t>
            </a:r>
            <a:r>
              <a:rPr lang="en-US" altLang="zh-CN" sz="24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可能影响精度</a:t>
            </a:r>
          </a:p>
        </p:txBody>
      </p:sp>
      <p:sp>
        <p:nvSpPr>
          <p:cNvPr id="54366" name="AutoShape 94">
            <a:extLst>
              <a:ext uri="{FF2B5EF4-FFF2-40B4-BE49-F238E27FC236}">
                <a16:creationId xmlns:a16="http://schemas.microsoft.com/office/drawing/2014/main" id="{33B8184B-F2BC-4612-B450-225E69090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478710"/>
            <a:ext cx="6477000" cy="1676400"/>
          </a:xfrm>
          <a:prstGeom prst="cloudCallout">
            <a:avLst>
              <a:gd name="adj1" fmla="val 49829"/>
              <a:gd name="adj2" fmla="val -7481"/>
            </a:avLst>
          </a:prstGeom>
          <a:gradFill rotWithShape="0">
            <a:gsLst>
              <a:gs pos="0">
                <a:schemeClr val="bg1"/>
              </a:gs>
              <a:gs pos="100000">
                <a:srgbClr val="CCFFFF"/>
              </a:gs>
            </a:gsLst>
            <a:lin ang="2700000" scaled="1"/>
          </a:gra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能找到一个具有上面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所有优点的格式吗</a:t>
            </a:r>
            <a:r>
              <a:rPr lang="en-US" altLang="zh-CN" sz="2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73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2000"/>
                                        <p:tgtEl>
                                          <p:spTgt spid="543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3" grpId="0" animBg="1" autoUpdateAnimBg="0"/>
      <p:bldP spid="54284" grpId="0" animBg="1" autoUpdateAnimBg="0"/>
      <p:bldP spid="54285" grpId="0" animBg="1" autoUpdateAnimBg="0"/>
      <p:bldP spid="54287" grpId="0" animBg="1" autoUpdateAnimBg="0"/>
      <p:bldP spid="54289" grpId="0" animBg="1" autoUpdateAnimBg="0"/>
      <p:bldP spid="54290" grpId="0" animBg="1" autoUpdateAnimBg="0"/>
      <p:bldP spid="54291" grpId="0" animBg="1" autoUpdateAnimBg="0"/>
      <p:bldP spid="54292" grpId="0" animBg="1" autoUpdateAnimBg="0"/>
      <p:bldP spid="54366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33731D-76FF-4ABE-9515-6059A0ADE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5" y="1844824"/>
            <a:ext cx="8765530" cy="36724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E15549-1507-404E-A36A-CDE5671F98A5}"/>
              </a:ext>
            </a:extLst>
          </p:cNvPr>
          <p:cNvSpPr txBox="1"/>
          <p:nvPr/>
        </p:nvSpPr>
        <p:spPr>
          <a:xfrm>
            <a:off x="3347864" y="836712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课堂作业</a:t>
            </a:r>
          </a:p>
        </p:txBody>
      </p:sp>
    </p:spTree>
    <p:extLst>
      <p:ext uri="{BB962C8B-B14F-4D97-AF65-F5344CB8AC3E}">
        <p14:creationId xmlns:p14="http://schemas.microsoft.com/office/powerpoint/2010/main" val="3382047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66">
            <a:extLst>
              <a:ext uri="{FF2B5EF4-FFF2-40B4-BE49-F238E27FC236}">
                <a16:creationId xmlns:a16="http://schemas.microsoft.com/office/drawing/2014/main" id="{7CC89C5D-A942-4D78-9C05-CAF9D3325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92696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5885C18-A8CF-49B0-A157-8CF3D7DC4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764" y="1556792"/>
            <a:ext cx="8820472" cy="382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457200" indent="-457200" algn="l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单步法的精度是可以进一步提升的</a:t>
            </a:r>
            <a:endParaRPr lang="en-US" altLang="zh-CN" b="0" dirty="0">
              <a:solidFill>
                <a:srgbClr val="0000FF"/>
              </a:solidFill>
              <a:latin typeface="+mj-ea"/>
              <a:ea typeface="+mj-ea"/>
            </a:endParaRPr>
          </a:p>
          <a:p>
            <a:pPr algn="l" eaLnBrk="1" hangingPunct="1">
              <a:lnSpc>
                <a:spcPct val="140000"/>
              </a:lnSpc>
            </a:pPr>
            <a:r>
              <a:rPr lang="zh-CN" altLang="en-US" sz="2400" b="0" dirty="0">
                <a:latin typeface="+mj-ea"/>
                <a:ea typeface="+mj-ea"/>
              </a:rPr>
              <a:t>欧拉法与改进的欧拉法</a:t>
            </a:r>
            <a:r>
              <a:rPr lang="zh-CN" altLang="en-US" sz="2400" b="0" dirty="0">
                <a:solidFill>
                  <a:srgbClr val="FC230C"/>
                </a:solidFill>
                <a:latin typeface="+mj-ea"/>
                <a:ea typeface="+mj-ea"/>
              </a:rPr>
              <a:t>都是单步法</a:t>
            </a:r>
            <a:r>
              <a:rPr lang="zh-CN" altLang="en-US" sz="2400" b="0" dirty="0">
                <a:latin typeface="+mj-ea"/>
                <a:ea typeface="+mj-ea"/>
              </a:rPr>
              <a:t>，即计算</a:t>
            </a:r>
            <a:r>
              <a:rPr lang="en-US" altLang="zh-CN" sz="2400" b="0" i="1" dirty="0" err="1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y</a:t>
            </a:r>
            <a:r>
              <a:rPr lang="en-US" altLang="zh-CN" sz="2400" b="0" i="1" baseline="-25000" dirty="0" err="1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n</a:t>
            </a:r>
            <a:r>
              <a:rPr lang="en-US" altLang="zh-CN" sz="2400" b="0" i="1" baseline="-25000" dirty="0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400" b="0" baseline="-25000" dirty="0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+1</a:t>
            </a:r>
            <a:r>
              <a:rPr lang="zh-CN" altLang="en-US" sz="2400" b="0" dirty="0">
                <a:latin typeface="+mj-ea"/>
                <a:ea typeface="+mj-ea"/>
              </a:rPr>
              <a:t>时，只用到前一步的值。但精度却不一样，</a:t>
            </a:r>
            <a:r>
              <a:rPr lang="zh-CN" altLang="en-US" sz="2400" b="0" dirty="0">
                <a:solidFill>
                  <a:srgbClr val="3333FF"/>
                </a:solidFill>
                <a:latin typeface="+mj-ea"/>
                <a:ea typeface="+mj-ea"/>
              </a:rPr>
              <a:t>欧拉法是</a:t>
            </a:r>
            <a:r>
              <a:rPr lang="en-US" altLang="zh-CN" sz="2400" b="0" dirty="0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1</a:t>
            </a:r>
            <a:r>
              <a:rPr lang="zh-CN" altLang="en-US" sz="2400" b="0" dirty="0">
                <a:solidFill>
                  <a:srgbClr val="3333FF"/>
                </a:solidFill>
                <a:latin typeface="+mj-ea"/>
                <a:ea typeface="+mj-ea"/>
              </a:rPr>
              <a:t>阶的</a:t>
            </a:r>
            <a:r>
              <a:rPr lang="zh-CN" altLang="en-US" sz="2400" b="0" dirty="0">
                <a:latin typeface="+mj-ea"/>
                <a:ea typeface="+mj-ea"/>
              </a:rPr>
              <a:t>，而</a:t>
            </a:r>
            <a:r>
              <a:rPr lang="zh-CN" altLang="en-US" sz="2400" b="0" dirty="0">
                <a:solidFill>
                  <a:srgbClr val="3333FF"/>
                </a:solidFill>
                <a:latin typeface="+mj-ea"/>
                <a:ea typeface="+mj-ea"/>
              </a:rPr>
              <a:t>改进的欧拉法却是</a:t>
            </a:r>
            <a:r>
              <a:rPr lang="en-US" altLang="zh-CN" sz="2400" b="0" dirty="0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2</a:t>
            </a:r>
            <a:r>
              <a:rPr lang="zh-CN" altLang="en-US" sz="2400" b="0" dirty="0">
                <a:solidFill>
                  <a:srgbClr val="3333FF"/>
                </a:solidFill>
                <a:latin typeface="+mj-ea"/>
                <a:ea typeface="+mj-ea"/>
              </a:rPr>
              <a:t>阶的</a:t>
            </a:r>
            <a:r>
              <a:rPr lang="zh-CN" altLang="en-US" sz="2400" b="0" dirty="0">
                <a:latin typeface="+mj-ea"/>
                <a:ea typeface="+mj-ea"/>
              </a:rPr>
              <a:t>。</a:t>
            </a:r>
            <a:endParaRPr lang="en-US" altLang="zh-CN" sz="2400" b="0" dirty="0">
              <a:latin typeface="+mj-ea"/>
              <a:ea typeface="+mj-ea"/>
            </a:endParaRPr>
          </a:p>
          <a:p>
            <a:pPr algn="l" eaLnBrk="1" hangingPunct="1"/>
            <a:endParaRPr lang="en-US" altLang="zh-CN" b="0" dirty="0">
              <a:solidFill>
                <a:srgbClr val="3333FF"/>
              </a:solidFill>
              <a:latin typeface="+mj-ea"/>
              <a:ea typeface="+mj-ea"/>
            </a:endParaRPr>
          </a:p>
          <a:p>
            <a:pPr algn="l" eaLnBrk="1" hangingPunct="1">
              <a:lnSpc>
                <a:spcPct val="140000"/>
              </a:lnSpc>
            </a:pPr>
            <a:r>
              <a:rPr lang="zh-CN" altLang="en-US" b="0" dirty="0">
                <a:solidFill>
                  <a:srgbClr val="3333FF"/>
                </a:solidFill>
                <a:latin typeface="+mj-ea"/>
                <a:ea typeface="+mj-ea"/>
              </a:rPr>
              <a:t>龙格</a:t>
            </a:r>
            <a:r>
              <a:rPr lang="en-US" altLang="zh-CN" b="0" dirty="0">
                <a:solidFill>
                  <a:srgbClr val="3333FF"/>
                </a:solidFill>
                <a:latin typeface="+mj-ea"/>
                <a:ea typeface="+mj-ea"/>
              </a:rPr>
              <a:t>-</a:t>
            </a:r>
            <a:r>
              <a:rPr lang="zh-CN" altLang="en-US" b="0" dirty="0">
                <a:solidFill>
                  <a:srgbClr val="3333FF"/>
                </a:solidFill>
                <a:latin typeface="+mj-ea"/>
                <a:ea typeface="+mj-ea"/>
              </a:rPr>
              <a:t>库塔</a:t>
            </a:r>
            <a:r>
              <a:rPr lang="en-US" altLang="zh-CN" b="0" dirty="0">
                <a:solidFill>
                  <a:srgbClr val="3333FF"/>
                </a:solidFill>
                <a:latin typeface="+mj-ea"/>
                <a:ea typeface="+mj-ea"/>
              </a:rPr>
              <a:t>(</a:t>
            </a:r>
            <a:r>
              <a:rPr lang="en-US" altLang="zh-CN" b="0" i="1" dirty="0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Runge</a:t>
            </a:r>
            <a:r>
              <a:rPr lang="en-US" altLang="zh-CN" b="0" dirty="0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-</a:t>
            </a:r>
            <a:r>
              <a:rPr lang="en-US" altLang="zh-CN" b="0" i="1" dirty="0" err="1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Kutta</a:t>
            </a:r>
            <a:r>
              <a:rPr lang="en-US" altLang="zh-CN" b="0" dirty="0">
                <a:solidFill>
                  <a:srgbClr val="3333FF"/>
                </a:solidFill>
                <a:latin typeface="+mj-ea"/>
                <a:ea typeface="+mj-ea"/>
              </a:rPr>
              <a:t>)</a:t>
            </a:r>
            <a:r>
              <a:rPr lang="zh-CN" altLang="en-US" b="0" dirty="0">
                <a:solidFill>
                  <a:srgbClr val="3333FF"/>
                </a:solidFill>
                <a:latin typeface="+mj-ea"/>
                <a:ea typeface="+mj-ea"/>
              </a:rPr>
              <a:t>法</a:t>
            </a:r>
            <a:r>
              <a:rPr lang="en-US" altLang="zh-CN" b="0" dirty="0">
                <a:solidFill>
                  <a:srgbClr val="3333FF"/>
                </a:solidFill>
                <a:latin typeface="+mj-ea"/>
                <a:ea typeface="+mj-ea"/>
              </a:rPr>
              <a:t>(</a:t>
            </a:r>
            <a:r>
              <a:rPr lang="zh-CN" altLang="en-US" b="0" dirty="0">
                <a:solidFill>
                  <a:srgbClr val="3333FF"/>
                </a:solidFill>
                <a:latin typeface="+mj-ea"/>
                <a:ea typeface="+mj-ea"/>
              </a:rPr>
              <a:t>简称</a:t>
            </a:r>
            <a:r>
              <a:rPr lang="en-US" altLang="zh-CN" b="0" i="1" dirty="0">
                <a:solidFill>
                  <a:srgbClr val="3333FF"/>
                </a:solidFill>
                <a:ea typeface="+mj-ea"/>
                <a:cs typeface="Times New Roman" panose="02020603050405020304" pitchFamily="18" charset="0"/>
              </a:rPr>
              <a:t>RK</a:t>
            </a:r>
            <a:r>
              <a:rPr lang="zh-CN" altLang="en-US" b="0" dirty="0">
                <a:solidFill>
                  <a:srgbClr val="3333FF"/>
                </a:solidFill>
                <a:latin typeface="+mj-ea"/>
                <a:ea typeface="+mj-ea"/>
              </a:rPr>
              <a:t>法</a:t>
            </a:r>
            <a:r>
              <a:rPr lang="en-US" altLang="zh-CN" b="0" dirty="0">
                <a:solidFill>
                  <a:srgbClr val="3333FF"/>
                </a:solidFill>
                <a:latin typeface="+mj-ea"/>
                <a:ea typeface="+mj-ea"/>
              </a:rPr>
              <a:t>)</a:t>
            </a:r>
            <a:r>
              <a:rPr lang="zh-CN" altLang="en-US" b="0" dirty="0">
                <a:latin typeface="+mj-ea"/>
                <a:ea typeface="+mj-ea"/>
              </a:rPr>
              <a:t>是一类</a:t>
            </a:r>
            <a:r>
              <a:rPr lang="zh-CN" altLang="en-US" b="0" dirty="0">
                <a:solidFill>
                  <a:srgbClr val="FC230C"/>
                </a:solidFill>
                <a:latin typeface="+mj-ea"/>
                <a:ea typeface="+mj-ea"/>
              </a:rPr>
              <a:t>高精度的单步法</a:t>
            </a:r>
            <a:r>
              <a:rPr lang="zh-CN" altLang="en-US" b="0" dirty="0">
                <a:latin typeface="+mj-ea"/>
                <a:ea typeface="+mj-ea"/>
              </a:rPr>
              <a:t>，这类方法与</a:t>
            </a:r>
            <a:r>
              <a:rPr lang="zh-CN" altLang="en-US" b="0" dirty="0">
                <a:solidFill>
                  <a:srgbClr val="CC0000"/>
                </a:solidFill>
                <a:latin typeface="+mj-ea"/>
                <a:ea typeface="+mj-ea"/>
              </a:rPr>
              <a:t>泰勒</a:t>
            </a:r>
            <a:r>
              <a:rPr lang="en-US" altLang="zh-CN" b="0" dirty="0">
                <a:solidFill>
                  <a:srgbClr val="CC0000"/>
                </a:solidFill>
                <a:latin typeface="+mj-ea"/>
                <a:ea typeface="+mj-ea"/>
              </a:rPr>
              <a:t>(</a:t>
            </a:r>
            <a:r>
              <a:rPr lang="en-US" altLang="zh-CN" b="0" i="1" dirty="0">
                <a:solidFill>
                  <a:srgbClr val="CC0000"/>
                </a:solidFill>
                <a:ea typeface="+mj-ea"/>
                <a:cs typeface="Times New Roman" panose="02020603050405020304" pitchFamily="18" charset="0"/>
              </a:rPr>
              <a:t>Taylor</a:t>
            </a:r>
            <a:r>
              <a:rPr lang="en-US" altLang="zh-CN" b="0" dirty="0">
                <a:solidFill>
                  <a:srgbClr val="CC0000"/>
                </a:solidFill>
                <a:latin typeface="+mj-ea"/>
                <a:ea typeface="+mj-ea"/>
              </a:rPr>
              <a:t>)</a:t>
            </a:r>
            <a:r>
              <a:rPr lang="zh-CN" altLang="en-US" b="0" dirty="0">
                <a:solidFill>
                  <a:srgbClr val="CC0000"/>
                </a:solidFill>
                <a:latin typeface="+mj-ea"/>
                <a:ea typeface="+mj-ea"/>
              </a:rPr>
              <a:t>展开法</a:t>
            </a:r>
            <a:r>
              <a:rPr lang="zh-CN" altLang="en-US" b="0" dirty="0">
                <a:latin typeface="+mj-ea"/>
                <a:ea typeface="+mj-ea"/>
              </a:rPr>
              <a:t>有着密切的关系。</a:t>
            </a:r>
            <a:endParaRPr lang="en-US" altLang="zh-CN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598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">
            <a:extLst>
              <a:ext uri="{FF2B5EF4-FFF2-40B4-BE49-F238E27FC236}">
                <a16:creationId xmlns:a16="http://schemas.microsoft.com/office/drawing/2014/main" id="{3E206E66-D650-402E-8431-7BB8186E036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289" y="655942"/>
            <a:ext cx="8229600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n-ea"/>
                <a:ea typeface="+mn-ea"/>
              </a:rPr>
              <a:t>一、泰勒展开法</a:t>
            </a:r>
          </a:p>
        </p:txBody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9DFCCE70-ACE2-47FB-8EAC-0F0AD58A9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80" y="1393612"/>
            <a:ext cx="20143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+mn-ea"/>
                <a:ea typeface="+mn-ea"/>
              </a:rPr>
              <a:t>设初值问题</a:t>
            </a:r>
          </a:p>
        </p:txBody>
      </p:sp>
      <p:graphicFrame>
        <p:nvGraphicFramePr>
          <p:cNvPr id="84997" name="Object 2">
            <a:extLst>
              <a:ext uri="{FF2B5EF4-FFF2-40B4-BE49-F238E27FC236}">
                <a16:creationId xmlns:a16="http://schemas.microsoft.com/office/drawing/2014/main" id="{40BB6750-160C-4A21-90CD-9BCD100F4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811938"/>
              </p:ext>
            </p:extLst>
          </p:nvPr>
        </p:nvGraphicFramePr>
        <p:xfrm>
          <a:off x="2658616" y="949282"/>
          <a:ext cx="20574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57400" imgH="1409400" progId="Equation.3">
                  <p:embed/>
                </p:oleObj>
              </mc:Choice>
              <mc:Fallback>
                <p:oleObj name="Equation" r:id="rId2" imgW="2057400" imgH="1409400" progId="Equation.3">
                  <p:embed/>
                  <p:pic>
                    <p:nvPicPr>
                      <p:cNvPr id="84997" name="Object 2">
                        <a:extLst>
                          <a:ext uri="{FF2B5EF4-FFF2-40B4-BE49-F238E27FC236}">
                            <a16:creationId xmlns:a16="http://schemas.microsoft.com/office/drawing/2014/main" id="{40BB6750-160C-4A21-90CD-9BCD100F44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8616" y="949282"/>
                        <a:ext cx="20574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Text Box 6">
            <a:extLst>
              <a:ext uri="{FF2B5EF4-FFF2-40B4-BE49-F238E27FC236}">
                <a16:creationId xmlns:a16="http://schemas.microsoft.com/office/drawing/2014/main" id="{9688077A-1457-4A60-8600-B58083E03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097" y="2358982"/>
            <a:ext cx="34888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+mn-ea"/>
                <a:ea typeface="+mn-ea"/>
              </a:rPr>
              <a:t>将解在</a:t>
            </a:r>
            <a:r>
              <a:rPr lang="en-US" altLang="zh-CN" i="1" dirty="0" err="1"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err="1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+mn-ea"/>
                <a:ea typeface="+mn-ea"/>
              </a:rPr>
              <a:t>处泰勒展开</a:t>
            </a:r>
          </a:p>
        </p:txBody>
      </p:sp>
      <p:graphicFrame>
        <p:nvGraphicFramePr>
          <p:cNvPr id="2063" name="Object 3">
            <a:extLst>
              <a:ext uri="{FF2B5EF4-FFF2-40B4-BE49-F238E27FC236}">
                <a16:creationId xmlns:a16="http://schemas.microsoft.com/office/drawing/2014/main" id="{D6C83F55-95FD-44E0-BA14-215B812F00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168632"/>
              </p:ext>
            </p:extLst>
          </p:nvPr>
        </p:nvGraphicFramePr>
        <p:xfrm>
          <a:off x="755228" y="2697791"/>
          <a:ext cx="67691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530840" imgH="888840" progId="Equation.DSMT4">
                  <p:embed/>
                </p:oleObj>
              </mc:Choice>
              <mc:Fallback>
                <p:oleObj name="Equation" r:id="rId4" imgW="7530840" imgH="888840" progId="Equation.DSMT4">
                  <p:embed/>
                  <p:pic>
                    <p:nvPicPr>
                      <p:cNvPr id="2063" name="Object 3">
                        <a:extLst>
                          <a:ext uri="{FF2B5EF4-FFF2-40B4-BE49-F238E27FC236}">
                            <a16:creationId xmlns:a16="http://schemas.microsoft.com/office/drawing/2014/main" id="{D6C83F55-95FD-44E0-BA14-215B812F00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228" y="2697791"/>
                        <a:ext cx="67691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4" name="Object 4">
            <a:extLst>
              <a:ext uri="{FF2B5EF4-FFF2-40B4-BE49-F238E27FC236}">
                <a16:creationId xmlns:a16="http://schemas.microsoft.com/office/drawing/2014/main" id="{608E1EBA-5D4D-4DE1-8859-774F09852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054066"/>
              </p:ext>
            </p:extLst>
          </p:nvPr>
        </p:nvGraphicFramePr>
        <p:xfrm>
          <a:off x="3707556" y="3479586"/>
          <a:ext cx="366236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000" imgH="419040" progId="Equation.DSMT4">
                  <p:embed/>
                </p:oleObj>
              </mc:Choice>
              <mc:Fallback>
                <p:oleObj name="Equation" r:id="rId6" imgW="1854000" imgH="419040" progId="Equation.DSMT4">
                  <p:embed/>
                  <p:pic>
                    <p:nvPicPr>
                      <p:cNvPr id="2064" name="Object 4">
                        <a:extLst>
                          <a:ext uri="{FF2B5EF4-FFF2-40B4-BE49-F238E27FC236}">
                            <a16:creationId xmlns:a16="http://schemas.microsoft.com/office/drawing/2014/main" id="{608E1EBA-5D4D-4DE1-8859-774F098523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556" y="3479586"/>
                        <a:ext cx="3662363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6" name="Text Box 1029">
            <a:extLst>
              <a:ext uri="{FF2B5EF4-FFF2-40B4-BE49-F238E27FC236}">
                <a16:creationId xmlns:a16="http://schemas.microsoft.com/office/drawing/2014/main" id="{AA063896-1685-491B-876C-E46439D63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50" y="4293096"/>
            <a:ext cx="750994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+mn-ea"/>
                <a:ea typeface="+mn-ea"/>
              </a:rPr>
              <a:t>在上式右端截取若干项作为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ea typeface="+mn-ea"/>
                <a:cs typeface="Times New Roman" panose="02020603050405020304" pitchFamily="18" charset="0"/>
              </a:rPr>
              <a:t>+1</a:t>
            </a:r>
            <a:r>
              <a:rPr lang="en-US" altLang="zh-CN" dirty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+mn-ea"/>
                <a:ea typeface="+mn-ea"/>
              </a:rPr>
              <a:t>的近似值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i="1" baseline="-25000" dirty="0"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ea typeface="+mn-ea"/>
                <a:cs typeface="Times New Roman" panose="02020603050405020304" pitchFamily="18" charset="0"/>
              </a:rPr>
              <a:t>+1</a:t>
            </a:r>
            <a:endParaRPr lang="zh-CN" altLang="en-US" baseline="-25000" dirty="0"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067" name="Object 19">
            <a:extLst>
              <a:ext uri="{FF2B5EF4-FFF2-40B4-BE49-F238E27FC236}">
                <a16:creationId xmlns:a16="http://schemas.microsoft.com/office/drawing/2014/main" id="{723E08E7-72F9-4116-99EB-E9C0BF736F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507566"/>
              </p:ext>
            </p:extLst>
          </p:nvPr>
        </p:nvGraphicFramePr>
        <p:xfrm>
          <a:off x="827584" y="4725144"/>
          <a:ext cx="67691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48360" imgH="888840" progId="Equation.DSMT4">
                  <p:embed/>
                </p:oleObj>
              </mc:Choice>
              <mc:Fallback>
                <p:oleObj name="Equation" r:id="rId8" imgW="7848360" imgH="888840" progId="Equation.DSMT4">
                  <p:embed/>
                  <p:pic>
                    <p:nvPicPr>
                      <p:cNvPr id="2067" name="Object 19">
                        <a:extLst>
                          <a:ext uri="{FF2B5EF4-FFF2-40B4-BE49-F238E27FC236}">
                            <a16:creationId xmlns:a16="http://schemas.microsoft.com/office/drawing/2014/main" id="{723E08E7-72F9-4116-99EB-E9C0BF736F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725144"/>
                        <a:ext cx="67691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" name="Text Box 1030">
            <a:extLst>
              <a:ext uri="{FF2B5EF4-FFF2-40B4-BE49-F238E27FC236}">
                <a16:creationId xmlns:a16="http://schemas.microsoft.com/office/drawing/2014/main" id="{FBD36595-E885-47AB-9CB2-C15FD0B3C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542" y="4922004"/>
            <a:ext cx="8114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(9.2)</a:t>
            </a:r>
          </a:p>
        </p:txBody>
      </p:sp>
      <p:graphicFrame>
        <p:nvGraphicFramePr>
          <p:cNvPr id="95232" name="Object 21">
            <a:extLst>
              <a:ext uri="{FF2B5EF4-FFF2-40B4-BE49-F238E27FC236}">
                <a16:creationId xmlns:a16="http://schemas.microsoft.com/office/drawing/2014/main" id="{2A87065F-570D-458B-A876-F4725A072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901011"/>
              </p:ext>
            </p:extLst>
          </p:nvPr>
        </p:nvGraphicFramePr>
        <p:xfrm>
          <a:off x="1031553" y="5661248"/>
          <a:ext cx="31924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619440" imgH="583920" progId="Equation.DSMT4">
                  <p:embed/>
                </p:oleObj>
              </mc:Choice>
              <mc:Fallback>
                <p:oleObj name="Equation" r:id="rId10" imgW="3619440" imgH="583920" progId="Equation.DSMT4">
                  <p:embed/>
                  <p:pic>
                    <p:nvPicPr>
                      <p:cNvPr id="95232" name="Object 21">
                        <a:extLst>
                          <a:ext uri="{FF2B5EF4-FFF2-40B4-BE49-F238E27FC236}">
                            <a16:creationId xmlns:a16="http://schemas.microsoft.com/office/drawing/2014/main" id="{2A87065F-570D-458B-A876-F4725A072C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553" y="5661248"/>
                        <a:ext cx="31924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9" name="Text Box 1033">
            <a:extLst>
              <a:ext uri="{FF2B5EF4-FFF2-40B4-BE49-F238E27FC236}">
                <a16:creationId xmlns:a16="http://schemas.microsoft.com/office/drawing/2014/main" id="{9B117DE7-795A-4A06-89E7-6A3C0A271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50" y="5677822"/>
            <a:ext cx="8151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+mn-ea"/>
                <a:ea typeface="+mn-ea"/>
              </a:rPr>
              <a:t>则</a:t>
            </a:r>
          </a:p>
        </p:txBody>
      </p:sp>
      <p:sp>
        <p:nvSpPr>
          <p:cNvPr id="87050" name="Text Box 1034">
            <a:extLst>
              <a:ext uri="{FF2B5EF4-FFF2-40B4-BE49-F238E27FC236}">
                <a16:creationId xmlns:a16="http://schemas.microsoft.com/office/drawing/2014/main" id="{5A681F99-4B19-406A-8231-B04287966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5700007"/>
            <a:ext cx="383670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+mn-ea"/>
                <a:ea typeface="+mn-ea"/>
              </a:rPr>
              <a:t>即公式</a:t>
            </a:r>
            <a:r>
              <a:rPr lang="en-US" altLang="zh-CN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(9.2)</a:t>
            </a:r>
            <a:r>
              <a:rPr lang="zh-CN" altLang="en-US" dirty="0">
                <a:latin typeface="+mn-ea"/>
                <a:ea typeface="+mn-ea"/>
              </a:rPr>
              <a:t>为</a:t>
            </a:r>
            <a:r>
              <a:rPr lang="en-US" altLang="zh-CN" i="1" dirty="0">
                <a:solidFill>
                  <a:srgbClr val="FC230C"/>
                </a:solidFill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rgbClr val="FC230C"/>
                </a:solidFill>
                <a:latin typeface="+mn-ea"/>
                <a:ea typeface="+mn-ea"/>
              </a:rPr>
              <a:t>阶方法</a:t>
            </a:r>
            <a:r>
              <a:rPr lang="zh-CN" altLang="en-US" dirty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15" name="Text Box 366">
            <a:extLst>
              <a:ext uri="{FF2B5EF4-FFF2-40B4-BE49-F238E27FC236}">
                <a16:creationId xmlns:a16="http://schemas.microsoft.com/office/drawing/2014/main" id="{80D19D11-2CE7-4BBB-930E-1D1E4E57A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5133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B09B51CC-7429-8246-8103-8CA20C85F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7192" y="1389206"/>
            <a:ext cx="25629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zh-CN" altLang="en-US" dirty="0">
                <a:latin typeface="+mn-ea"/>
                <a:ea typeface="+mn-ea"/>
              </a:rPr>
              <a:t>的唯一解为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2C7A18-C902-9348-BE40-6A8C932003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8224" y="1437951"/>
            <a:ext cx="1380033" cy="41401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50A6EB3-A909-B34F-AE0A-31835D56DC18}"/>
              </a:ext>
            </a:extLst>
          </p:cNvPr>
          <p:cNvSpPr/>
          <p:nvPr/>
        </p:nvSpPr>
        <p:spPr>
          <a:xfrm>
            <a:off x="622247" y="6259498"/>
            <a:ext cx="7705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阶数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提高的时候，高阶导数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的求导计算会非常复杂！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8E0330-FA4F-DA8A-B6CE-7F9D2407DA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557" y="698286"/>
            <a:ext cx="6489700" cy="5562600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2704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/>
      <p:bldP spid="2068" grpId="0"/>
      <p:bldP spid="87049" grpId="0" autoUpdateAnimBg="0"/>
      <p:bldP spid="87050" grpId="0" autoUpdateAnimBg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38F20D0B-35AF-4CB2-A4CD-DBF2601DC5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022606"/>
              </p:ext>
            </p:extLst>
          </p:nvPr>
        </p:nvGraphicFramePr>
        <p:xfrm>
          <a:off x="755576" y="1995277"/>
          <a:ext cx="2927952" cy="425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18960" imgH="177480" progId="Equation.3">
                  <p:embed/>
                </p:oleObj>
              </mc:Choice>
              <mc:Fallback>
                <p:oleObj name="公式" r:id="rId2" imgW="1218960" imgH="177480" progId="Equation.3">
                  <p:embed/>
                  <p:pic>
                    <p:nvPicPr>
                      <p:cNvPr id="52228" name="Object 4">
                        <a:extLst>
                          <a:ext uri="{FF2B5EF4-FFF2-40B4-BE49-F238E27FC236}">
                            <a16:creationId xmlns:a16="http://schemas.microsoft.com/office/drawing/2014/main" id="{92E1CB28-EF93-44BB-B676-D0CD1347F9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995277"/>
                        <a:ext cx="2927952" cy="4256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7">
            <a:extLst>
              <a:ext uri="{FF2B5EF4-FFF2-40B4-BE49-F238E27FC236}">
                <a16:creationId xmlns:a16="http://schemas.microsoft.com/office/drawing/2014/main" id="{59B6E2C0-3DFB-4E9A-9933-03537AF13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78" y="5300080"/>
            <a:ext cx="84248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zh-CN" altLang="en-US" b="0" dirty="0">
                <a:solidFill>
                  <a:srgbClr val="CC0000"/>
                </a:solidFill>
                <a:latin typeface="+mn-ea"/>
                <a:ea typeface="+mn-ea"/>
              </a:rPr>
              <a:t>每步计算</a:t>
            </a:r>
            <a:r>
              <a:rPr lang="en-US" altLang="zh-CN" b="0" i="1" dirty="0">
                <a:solidFill>
                  <a:srgbClr val="CC0000"/>
                </a:solidFill>
                <a:ea typeface="+mn-ea"/>
                <a:cs typeface="Times New Roman" panose="02020603050405020304" pitchFamily="18" charset="0"/>
              </a:rPr>
              <a:t>f </a:t>
            </a:r>
            <a:r>
              <a:rPr lang="zh-CN" altLang="en-US" b="0" dirty="0">
                <a:solidFill>
                  <a:srgbClr val="CC0000"/>
                </a:solidFill>
                <a:latin typeface="+mn-ea"/>
                <a:ea typeface="+mn-ea"/>
              </a:rPr>
              <a:t>的值一次</a:t>
            </a:r>
            <a:r>
              <a:rPr lang="en-US" altLang="zh-CN" b="0" dirty="0">
                <a:latin typeface="+mn-ea"/>
                <a:ea typeface="+mn-ea"/>
              </a:rPr>
              <a:t>,  </a:t>
            </a:r>
            <a:r>
              <a:rPr lang="zh-CN" altLang="en-US" b="0" dirty="0">
                <a:latin typeface="+mn-ea"/>
                <a:ea typeface="+mn-ea"/>
              </a:rPr>
              <a:t>其</a:t>
            </a:r>
            <a:r>
              <a:rPr lang="zh-CN" altLang="en-US" b="0" dirty="0">
                <a:solidFill>
                  <a:srgbClr val="3333FF"/>
                </a:solidFill>
                <a:latin typeface="+mn-ea"/>
                <a:ea typeface="+mn-ea"/>
              </a:rPr>
              <a:t>截断误差为</a:t>
            </a:r>
            <a:r>
              <a:rPr lang="en-US" altLang="zh-CN" b="0" i="1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b="0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b="0" baseline="30000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b="0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0" dirty="0"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6" name="Group 17">
            <a:extLst>
              <a:ext uri="{FF2B5EF4-FFF2-40B4-BE49-F238E27FC236}">
                <a16:creationId xmlns:a16="http://schemas.microsoft.com/office/drawing/2014/main" id="{452D1FAE-D404-4CBD-9D1C-78DFB2ABDD45}"/>
              </a:ext>
            </a:extLst>
          </p:cNvPr>
          <p:cNvGrpSpPr>
            <a:grpSpLocks/>
          </p:cNvGrpSpPr>
          <p:nvPr/>
        </p:nvGrpSpPr>
        <p:grpSpPr bwMode="auto">
          <a:xfrm>
            <a:off x="5692080" y="1628800"/>
            <a:ext cx="3200400" cy="2801937"/>
            <a:chOff x="3552" y="672"/>
            <a:chExt cx="2016" cy="1765"/>
          </a:xfrm>
        </p:grpSpPr>
        <p:sp>
          <p:nvSpPr>
            <p:cNvPr id="37" name="Line 4">
              <a:extLst>
                <a:ext uri="{FF2B5EF4-FFF2-40B4-BE49-F238E27FC236}">
                  <a16:creationId xmlns:a16="http://schemas.microsoft.com/office/drawing/2014/main" id="{959E2CD8-351A-44E6-9420-46EDD043B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2236"/>
              <a:ext cx="196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5">
              <a:extLst>
                <a:ext uri="{FF2B5EF4-FFF2-40B4-BE49-F238E27FC236}">
                  <a16:creationId xmlns:a16="http://schemas.microsoft.com/office/drawing/2014/main" id="{F7A58280-6FFC-4445-8C66-0E9D9ED5A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9" y="672"/>
              <a:ext cx="0" cy="1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4762F3E7-2048-4B52-BD36-B7D26C764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4" y="1027"/>
              <a:ext cx="1164" cy="843"/>
            </a:xfrm>
            <a:custGeom>
              <a:avLst/>
              <a:gdLst>
                <a:gd name="T0" fmla="*/ 0 w 1824"/>
                <a:gd name="T1" fmla="*/ 584 h 1216"/>
                <a:gd name="T2" fmla="*/ 78 w 1824"/>
                <a:gd name="T3" fmla="*/ 354 h 1216"/>
                <a:gd name="T4" fmla="*/ 235 w 1824"/>
                <a:gd name="T5" fmla="*/ 146 h 1216"/>
                <a:gd name="T6" fmla="*/ 352 w 1824"/>
                <a:gd name="T7" fmla="*/ 54 h 1216"/>
                <a:gd name="T8" fmla="*/ 489 w 1824"/>
                <a:gd name="T9" fmla="*/ 8 h 1216"/>
                <a:gd name="T10" fmla="*/ 645 w 1824"/>
                <a:gd name="T11" fmla="*/ 8 h 1216"/>
                <a:gd name="T12" fmla="*/ 743 w 1824"/>
                <a:gd name="T13" fmla="*/ 31 h 1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24"/>
                <a:gd name="T22" fmla="*/ 0 h 1216"/>
                <a:gd name="T23" fmla="*/ 1824 w 1824"/>
                <a:gd name="T24" fmla="*/ 1216 h 12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24" h="1216">
                  <a:moveTo>
                    <a:pt x="0" y="1216"/>
                  </a:moveTo>
                  <a:cubicBezTo>
                    <a:pt x="48" y="1052"/>
                    <a:pt x="96" y="888"/>
                    <a:pt x="192" y="736"/>
                  </a:cubicBezTo>
                  <a:cubicBezTo>
                    <a:pt x="288" y="584"/>
                    <a:pt x="464" y="408"/>
                    <a:pt x="576" y="304"/>
                  </a:cubicBezTo>
                  <a:cubicBezTo>
                    <a:pt x="688" y="200"/>
                    <a:pt x="760" y="160"/>
                    <a:pt x="864" y="112"/>
                  </a:cubicBezTo>
                  <a:cubicBezTo>
                    <a:pt x="968" y="64"/>
                    <a:pt x="1080" y="32"/>
                    <a:pt x="1200" y="16"/>
                  </a:cubicBezTo>
                  <a:cubicBezTo>
                    <a:pt x="1320" y="0"/>
                    <a:pt x="1480" y="8"/>
                    <a:pt x="1584" y="16"/>
                  </a:cubicBezTo>
                  <a:cubicBezTo>
                    <a:pt x="1688" y="24"/>
                    <a:pt x="1756" y="44"/>
                    <a:pt x="1824" y="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B3705378-2857-4D8B-8236-662C2754B4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" y="1870"/>
              <a:ext cx="0" cy="36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44EBC0DB-793A-4F61-AFA4-1B068BE55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" y="1071"/>
              <a:ext cx="0" cy="11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2" name="Object 10">
              <a:extLst>
                <a:ext uri="{FF2B5EF4-FFF2-40B4-BE49-F238E27FC236}">
                  <a16:creationId xmlns:a16="http://schemas.microsoft.com/office/drawing/2014/main" id="{BED2206A-B673-406B-81E9-B1A9030443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2270"/>
            <a:ext cx="108" cy="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39680" imgH="190440" progId="Equation.3">
                    <p:embed/>
                  </p:oleObj>
                </mc:Choice>
                <mc:Fallback>
                  <p:oleObj name="公式" r:id="rId4" imgW="139680" imgH="190440" progId="Equation.3">
                    <p:embed/>
                    <p:pic>
                      <p:nvPicPr>
                        <p:cNvPr id="53257" name="Object 10">
                          <a:extLst>
                            <a:ext uri="{FF2B5EF4-FFF2-40B4-BE49-F238E27FC236}">
                              <a16:creationId xmlns:a16="http://schemas.microsoft.com/office/drawing/2014/main" id="{680D9A5D-9CEF-490F-B13E-E5177305A8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270"/>
                          <a:ext cx="108" cy="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1">
              <a:extLst>
                <a:ext uri="{FF2B5EF4-FFF2-40B4-BE49-F238E27FC236}">
                  <a16:creationId xmlns:a16="http://schemas.microsoft.com/office/drawing/2014/main" id="{F59DA73F-D959-49A2-B90F-6CECA06ED0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37" y="2279"/>
            <a:ext cx="173" cy="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28600" imgH="190440" progId="Equation.3">
                    <p:embed/>
                  </p:oleObj>
                </mc:Choice>
                <mc:Fallback>
                  <p:oleObj name="公式" r:id="rId6" imgW="228600" imgH="190440" progId="Equation.3">
                    <p:embed/>
                    <p:pic>
                      <p:nvPicPr>
                        <p:cNvPr id="53258" name="Object 11">
                          <a:extLst>
                            <a:ext uri="{FF2B5EF4-FFF2-40B4-BE49-F238E27FC236}">
                              <a16:creationId xmlns:a16="http://schemas.microsoft.com/office/drawing/2014/main" id="{77186C14-A033-4575-A600-AABB5D7C10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7" y="2279"/>
                          <a:ext cx="173" cy="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12">
              <a:extLst>
                <a:ext uri="{FF2B5EF4-FFF2-40B4-BE49-F238E27FC236}">
                  <a16:creationId xmlns:a16="http://schemas.microsoft.com/office/drawing/2014/main" id="{AB5EB782-4126-4CE7-BD41-71A231BB6F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45" y="2300"/>
            <a:ext cx="96" cy="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26720" imgH="139680" progId="Equation.3">
                    <p:embed/>
                  </p:oleObj>
                </mc:Choice>
                <mc:Fallback>
                  <p:oleObj name="公式" r:id="rId8" imgW="126720" imgH="139680" progId="Equation.3">
                    <p:embed/>
                    <p:pic>
                      <p:nvPicPr>
                        <p:cNvPr id="53259" name="Object 12">
                          <a:extLst>
                            <a:ext uri="{FF2B5EF4-FFF2-40B4-BE49-F238E27FC236}">
                              <a16:creationId xmlns:a16="http://schemas.microsoft.com/office/drawing/2014/main" id="{F010C375-F8EC-4A94-A4A3-A1581BA00C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5" y="2300"/>
                          <a:ext cx="96" cy="1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13">
              <a:extLst>
                <a:ext uri="{FF2B5EF4-FFF2-40B4-BE49-F238E27FC236}">
                  <a16:creationId xmlns:a16="http://schemas.microsoft.com/office/drawing/2014/main" id="{F1852A53-D1DC-4754-93B5-6301E677A5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680"/>
            <a:ext cx="107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39680" imgH="164880" progId="Equation.3">
                    <p:embed/>
                  </p:oleObj>
                </mc:Choice>
                <mc:Fallback>
                  <p:oleObj name="公式" r:id="rId10" imgW="139680" imgH="164880" progId="Equation.3">
                    <p:embed/>
                    <p:pic>
                      <p:nvPicPr>
                        <p:cNvPr id="53260" name="Object 13">
                          <a:extLst>
                            <a:ext uri="{FF2B5EF4-FFF2-40B4-BE49-F238E27FC236}">
                              <a16:creationId xmlns:a16="http://schemas.microsoft.com/office/drawing/2014/main" id="{0E4634C6-CAB2-4D6E-9C24-14E78B11EE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680"/>
                          <a:ext cx="107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Line 13">
              <a:extLst>
                <a:ext uri="{FF2B5EF4-FFF2-40B4-BE49-F238E27FC236}">
                  <a16:creationId xmlns:a16="http://schemas.microsoft.com/office/drawing/2014/main" id="{D491E7D4-0DAF-418B-AC6A-13C82C6EF6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5" y="1377"/>
              <a:ext cx="154" cy="5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graphicFrame>
          <p:nvGraphicFramePr>
            <p:cNvPr id="47" name="Object 14">
              <a:extLst>
                <a:ext uri="{FF2B5EF4-FFF2-40B4-BE49-F238E27FC236}">
                  <a16:creationId xmlns:a16="http://schemas.microsoft.com/office/drawing/2014/main" id="{66BDC1B6-AB41-4684-AF62-06031F8F1D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2" y="934"/>
            <a:ext cx="566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558720" imgH="215640" progId="Equation.3">
                    <p:embed/>
                  </p:oleObj>
                </mc:Choice>
                <mc:Fallback>
                  <p:oleObj name="公式" r:id="rId12" imgW="558720" imgH="215640" progId="Equation.3">
                    <p:embed/>
                    <p:pic>
                      <p:nvPicPr>
                        <p:cNvPr id="53261" name="Object 14">
                          <a:extLst>
                            <a:ext uri="{FF2B5EF4-FFF2-40B4-BE49-F238E27FC236}">
                              <a16:creationId xmlns:a16="http://schemas.microsoft.com/office/drawing/2014/main" id="{77D0AC71-70B9-47A7-A02B-2FE30DFFF8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2" y="934"/>
                          <a:ext cx="566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8" name="Object 8">
            <a:extLst>
              <a:ext uri="{FF2B5EF4-FFF2-40B4-BE49-F238E27FC236}">
                <a16:creationId xmlns:a16="http://schemas.microsoft.com/office/drawing/2014/main" id="{E215BD73-2D80-456B-BE7B-040C690EF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881685"/>
              </p:ext>
            </p:extLst>
          </p:nvPr>
        </p:nvGraphicFramePr>
        <p:xfrm>
          <a:off x="6012160" y="2757512"/>
          <a:ext cx="3524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4880" imgH="164880" progId="Equation.3">
                  <p:embed/>
                </p:oleObj>
              </mc:Choice>
              <mc:Fallback>
                <p:oleObj name="Equation" r:id="rId14" imgW="164880" imgH="164880" progId="Equation.3">
                  <p:embed/>
                  <p:pic>
                    <p:nvPicPr>
                      <p:cNvPr id="201770" name="Object 8">
                        <a:extLst>
                          <a:ext uri="{FF2B5EF4-FFF2-40B4-BE49-F238E27FC236}">
                            <a16:creationId xmlns:a16="http://schemas.microsoft.com/office/drawing/2014/main" id="{F431F58F-89BD-4C45-8737-48924A4E85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757512"/>
                        <a:ext cx="352425" cy="3492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Line 43">
            <a:extLst>
              <a:ext uri="{FF2B5EF4-FFF2-40B4-BE49-F238E27FC236}">
                <a16:creationId xmlns:a16="http://schemas.microsoft.com/office/drawing/2014/main" id="{107C211F-975E-4A40-B409-2632B457AC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8472" y="2252458"/>
            <a:ext cx="1860550" cy="1230313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0" name="Object 9">
            <a:extLst>
              <a:ext uri="{FF2B5EF4-FFF2-40B4-BE49-F238E27FC236}">
                <a16:creationId xmlns:a16="http://schemas.microsoft.com/office/drawing/2014/main" id="{E9857808-C996-4BEA-963C-A93F0B242A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999587"/>
              </p:ext>
            </p:extLst>
          </p:nvPr>
        </p:nvGraphicFramePr>
        <p:xfrm>
          <a:off x="7092255" y="2909912"/>
          <a:ext cx="3524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164880" progId="Equation.3">
                  <p:embed/>
                </p:oleObj>
              </mc:Choice>
              <mc:Fallback>
                <p:oleObj name="Equation" r:id="rId16" imgW="164880" imgH="164880" progId="Equation.3">
                  <p:embed/>
                  <p:pic>
                    <p:nvPicPr>
                      <p:cNvPr id="201772" name="Object 9">
                        <a:extLst>
                          <a:ext uri="{FF2B5EF4-FFF2-40B4-BE49-F238E27FC236}">
                            <a16:creationId xmlns:a16="http://schemas.microsoft.com/office/drawing/2014/main" id="{E12BC3E5-0CA3-4017-8F6F-0F4D4B0544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255" y="2909912"/>
                        <a:ext cx="352425" cy="3492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7">
            <a:extLst>
              <a:ext uri="{FF2B5EF4-FFF2-40B4-BE49-F238E27FC236}">
                <a16:creationId xmlns:a16="http://schemas.microsoft.com/office/drawing/2014/main" id="{616D1C8B-61DA-4CE5-B217-D72292E57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792" y="5949280"/>
            <a:ext cx="6202363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/>
              <a:t>Euler</a:t>
            </a:r>
            <a:r>
              <a:rPr lang="zh-CN" altLang="en-US" dirty="0">
                <a:ea typeface="楷体_GB2312" pitchFamily="49" charset="-122"/>
              </a:rPr>
              <a:t>方法也称为</a:t>
            </a:r>
            <a:r>
              <a:rPr lang="zh-CN" altLang="en-US" b="1" dirty="0">
                <a:solidFill>
                  <a:srgbClr val="CC0000"/>
                </a:solidFill>
                <a:ea typeface="楷体_GB2312" pitchFamily="49" charset="-122"/>
              </a:rPr>
              <a:t>一阶</a:t>
            </a:r>
            <a:r>
              <a:rPr lang="en-US" altLang="zh-CN" b="1" i="1" dirty="0">
                <a:solidFill>
                  <a:srgbClr val="CC0000"/>
                </a:solidFill>
              </a:rPr>
              <a:t>Runge</a:t>
            </a:r>
            <a:r>
              <a:rPr lang="en-US" altLang="zh-CN" b="1" dirty="0">
                <a:solidFill>
                  <a:srgbClr val="CC0000"/>
                </a:solidFill>
              </a:rPr>
              <a:t>-</a:t>
            </a:r>
            <a:r>
              <a:rPr lang="en-US" altLang="zh-CN" b="1" i="1" dirty="0" err="1">
                <a:solidFill>
                  <a:srgbClr val="CC0000"/>
                </a:solidFill>
              </a:rPr>
              <a:t>Kutta</a:t>
            </a:r>
            <a:r>
              <a:rPr lang="zh-CN" altLang="en-US" b="1" dirty="0">
                <a:solidFill>
                  <a:srgbClr val="CC0000"/>
                </a:solidFill>
                <a:ea typeface="楷体_GB2312" pitchFamily="49" charset="-122"/>
              </a:rPr>
              <a:t>方法</a:t>
            </a:r>
          </a:p>
        </p:txBody>
      </p:sp>
      <p:sp>
        <p:nvSpPr>
          <p:cNvPr id="7" name="Text Box 366">
            <a:extLst>
              <a:ext uri="{FF2B5EF4-FFF2-40B4-BE49-F238E27FC236}">
                <a16:creationId xmlns:a16="http://schemas.microsoft.com/office/drawing/2014/main" id="{AFA2C6BE-B88A-4AEE-A592-B2911B0C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5133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834B4CA-5838-2C42-9DB8-A78DD4CF1EB2}"/>
              </a:ext>
            </a:extLst>
          </p:cNvPr>
          <p:cNvSpPr/>
          <p:nvPr/>
        </p:nvSpPr>
        <p:spPr>
          <a:xfrm>
            <a:off x="395536" y="692696"/>
            <a:ext cx="5993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在区间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上使用微分中值定理，得到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0B9EE9E-D52F-4341-8C42-646E5AFBC0B7}"/>
              </a:ext>
            </a:extLst>
          </p:cNvPr>
          <p:cNvSpPr/>
          <p:nvPr/>
        </p:nvSpPr>
        <p:spPr>
          <a:xfrm>
            <a:off x="4912942" y="113031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其中，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00E2E8-00D0-0243-A8AB-F0B878EA1F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8967" y="1219528"/>
            <a:ext cx="3949700" cy="34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C555AC-E4D9-C847-B712-8BAE29CEB9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32941" y="1189694"/>
            <a:ext cx="1612900" cy="3429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F7FD77E-6079-6749-9C08-AC4F3687757C}"/>
              </a:ext>
            </a:extLst>
          </p:cNvPr>
          <p:cNvSpPr/>
          <p:nvPr/>
        </p:nvSpPr>
        <p:spPr>
          <a:xfrm>
            <a:off x="1239066" y="1498811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即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4BE2C-CA56-C443-B01F-7DC82A88BA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31509" y="1571261"/>
            <a:ext cx="2844800" cy="355600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82DF340-765D-2A4E-9346-DE5D7184516A}"/>
              </a:ext>
            </a:extLst>
          </p:cNvPr>
          <p:cNvSpPr/>
          <p:nvPr/>
        </p:nvSpPr>
        <p:spPr>
          <a:xfrm>
            <a:off x="395536" y="19050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令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2532AFF-63B3-134B-A3FF-A45DFB27C6DF}"/>
              </a:ext>
            </a:extLst>
          </p:cNvPr>
          <p:cNvSpPr/>
          <p:nvPr/>
        </p:nvSpPr>
        <p:spPr>
          <a:xfrm>
            <a:off x="433022" y="2430760"/>
            <a:ext cx="54351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称为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在该区间上的</a:t>
            </a:r>
            <a:r>
              <a:rPr kumimoji="1" lang="zh-CN" altLang="en-US" sz="240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平均斜率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只要采用适当方法求出</a:t>
            </a:r>
            <a:r>
              <a:rPr kumimoji="1"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的近似值，就可得到精度较高的</a:t>
            </a:r>
            <a:r>
              <a:rPr kumimoji="1"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。该方法被称为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Runge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1"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Kutta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法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简记为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RK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法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EFB994-5972-BB4D-B792-D1971FABB9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0188" y="2051089"/>
            <a:ext cx="1981200" cy="292100"/>
          </a:xfrm>
          <a:prstGeom prst="rect">
            <a:avLst/>
          </a:prstGeom>
        </p:spPr>
      </p:pic>
      <p:sp>
        <p:nvSpPr>
          <p:cNvPr id="51" name="Line 13">
            <a:extLst>
              <a:ext uri="{FF2B5EF4-FFF2-40B4-BE49-F238E27FC236}">
                <a16:creationId xmlns:a16="http://schemas.microsoft.com/office/drawing/2014/main" id="{E0FB951A-0E93-B447-B348-60C633CBE3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57163" y="2070599"/>
            <a:ext cx="771049" cy="27828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91F2590-7B38-3B46-9E2E-21A86F3C4695}"/>
              </a:ext>
            </a:extLst>
          </p:cNvPr>
          <p:cNvSpPr/>
          <p:nvPr/>
        </p:nvSpPr>
        <p:spPr>
          <a:xfrm>
            <a:off x="359399" y="4380508"/>
            <a:ext cx="5303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若以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处的斜率作为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值，则上式化成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ADA60E-DCDF-E045-A9CB-2FAEFE21AE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87711" y="4860900"/>
            <a:ext cx="2489200" cy="368300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57B35365-09EC-EA43-BF2D-322BA2C1D5DC}"/>
              </a:ext>
            </a:extLst>
          </p:cNvPr>
          <p:cNvSpPr/>
          <p:nvPr/>
        </p:nvSpPr>
        <p:spPr>
          <a:xfrm>
            <a:off x="4376911" y="478327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即欧拉方法。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C0089B-2286-6C47-A9F0-507952C5D0DE}"/>
              </a:ext>
            </a:extLst>
          </p:cNvPr>
          <p:cNvSpPr/>
          <p:nvPr/>
        </p:nvSpPr>
        <p:spPr>
          <a:xfrm>
            <a:off x="395536" y="3964994"/>
            <a:ext cx="5922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选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个点的斜率作为平均斜率</a:t>
            </a:r>
            <a:r>
              <a:rPr kumimoji="1" lang="en-US" altLang="zh-CN" sz="2000" dirty="0">
                <a:solidFill>
                  <a:srgbClr val="C00000"/>
                </a:solidFill>
                <a:latin typeface="+mn-ea"/>
                <a:ea typeface="+mn-ea"/>
              </a:rPr>
              <a:t>(</a:t>
            </a:r>
            <a:r>
              <a:rPr kumimoji="1"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RK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kumimoji="1" lang="zh-CN" altLang="en-US" sz="2000" dirty="0">
                <a:solidFill>
                  <a:srgbClr val="C00000"/>
                </a:solidFill>
                <a:latin typeface="+mn-ea"/>
                <a:ea typeface="+mn-ea"/>
              </a:rPr>
              <a:t>的级数</a:t>
            </a:r>
            <a:r>
              <a:rPr kumimoji="1"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</a:t>
            </a:r>
            <a:r>
              <a:rPr kumimoji="1" lang="en-US" altLang="zh-CN" sz="20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endParaRPr kumimoji="1" lang="zh-CN" altLang="en-US" sz="2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6FE245-82FB-AC8F-66FE-5679447868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80760" y="55638"/>
            <a:ext cx="1094904" cy="1476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39AA268-AE48-E98E-BB9D-C3022ED74992}"/>
              </a:ext>
            </a:extLst>
          </p:cNvPr>
          <p:cNvSpPr txBox="1"/>
          <p:nvPr/>
        </p:nvSpPr>
        <p:spPr>
          <a:xfrm>
            <a:off x="7971195" y="1508022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Martin </a:t>
            </a:r>
            <a:r>
              <a:rPr kumimoji="1" lang="en-US" altLang="zh-CN" sz="1100" b="0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Kutta</a:t>
            </a:r>
            <a:endParaRPr kumimoji="1" lang="en-US" altLang="zh-CN" sz="11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kumimoji="1" lang="en-US" altLang="zh-CN" sz="11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(1867–1944)</a:t>
            </a:r>
            <a:endParaRPr kumimoji="1" lang="zh-CN" altLang="en-US" sz="11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85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6" grpId="0"/>
      <p:bldP spid="28" grpId="1"/>
      <p:bldP spid="31" grpId="0"/>
      <p:bldP spid="34" grpId="0"/>
      <p:bldP spid="35" grpId="0"/>
      <p:bldP spid="51" grpId="0" animBg="1"/>
      <p:bldP spid="52" grpId="0"/>
      <p:bldP spid="53" grpId="0"/>
      <p:bldP spid="2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88793DD-A930-4AD7-925E-DDDA0E60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725" y="6259120"/>
            <a:ext cx="6202551" cy="400110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既避免了计算</a:t>
            </a:r>
            <a:r>
              <a:rPr lang="en-US" altLang="zh-CN" sz="2000" i="1" dirty="0">
                <a:solidFill>
                  <a:srgbClr val="0000FF"/>
                </a:solidFill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0000FF"/>
                </a:solidFill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高阶偏导数的困难，又提高了精度。</a:t>
            </a:r>
          </a:p>
        </p:txBody>
      </p:sp>
      <p:sp>
        <p:nvSpPr>
          <p:cNvPr id="2" name="Text Box 366">
            <a:extLst>
              <a:ext uri="{FF2B5EF4-FFF2-40B4-BE49-F238E27FC236}">
                <a16:creationId xmlns:a16="http://schemas.microsoft.com/office/drawing/2014/main" id="{C9D7EA15-B697-4E61-8BD8-35822A0CB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8640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735C62-E87B-4345-828F-FFD1C4B7CD93}"/>
              </a:ext>
            </a:extLst>
          </p:cNvPr>
          <p:cNvSpPr/>
          <p:nvPr/>
        </p:nvSpPr>
        <p:spPr>
          <a:xfrm>
            <a:off x="575048" y="711860"/>
            <a:ext cx="791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进一步观察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欧拉公式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改进的欧拉公式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，可分别表示成：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9283AE-731A-C442-B57C-6B9B32F9E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1145"/>
            <a:ext cx="1917700" cy="71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4B2A41-CC4D-4C48-B752-FF231ED4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100" y="1131595"/>
            <a:ext cx="3162300" cy="11303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4F2C902-7407-C04B-A5A1-2A25DE1981BC}"/>
              </a:ext>
            </a:extLst>
          </p:cNvPr>
          <p:cNvSpPr/>
          <p:nvPr/>
        </p:nvSpPr>
        <p:spPr>
          <a:xfrm>
            <a:off x="475600" y="3617273"/>
            <a:ext cx="8200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共同点</a:t>
            </a:r>
            <a:r>
              <a:rPr kumimoji="1"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：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利用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在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zh-CN" altLang="en-US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若干点的函数值的线性组合作为平均斜率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来计算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en-US" altLang="zh-CN" sz="24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+1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的近似值；</a:t>
            </a:r>
            <a:r>
              <a:rPr kumimoji="1" lang="zh-CN" altLang="en-US" sz="2400" u="sng" dirty="0">
                <a:solidFill>
                  <a:srgbClr val="0000FF"/>
                </a:solidFill>
                <a:latin typeface="+mn-ea"/>
                <a:ea typeface="+mn-ea"/>
              </a:rPr>
              <a:t>计算公式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kumimoji="1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精确解</a:t>
            </a:r>
            <a:r>
              <a:rPr kumimoji="1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u="sng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</a:t>
            </a:r>
            <a:r>
              <a:rPr kumimoji="1" lang="en-US" altLang="zh-CN" sz="2400" u="sng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kumimoji="1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u="sng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处的泰勒展开式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前几项相同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增加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的计算次数，可提高局部截断误差的阶。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BE7F84-8DCA-5F4F-B712-2CAB7DE09511}"/>
              </a:ext>
            </a:extLst>
          </p:cNvPr>
          <p:cNvSpPr/>
          <p:nvPr/>
        </p:nvSpPr>
        <p:spPr>
          <a:xfrm>
            <a:off x="509464" y="2276872"/>
            <a:ext cx="8166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欧拉公式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计算</a:t>
            </a:r>
            <a:r>
              <a:rPr kumimoji="1"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次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的值。设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0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kumimoji="1" lang="en-US" altLang="zh-CN" sz="20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则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0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0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与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0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0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泰勒展开式前两项完全相同，误差为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1" lang="en-US" altLang="zh-CN" sz="2000" b="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</a:t>
            </a:r>
            <a:r>
              <a:rPr kumimoji="1"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1" lang="zh-CN" altLang="en-US" sz="2000" b="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019E11-D929-1944-977F-B4AE1EF95386}"/>
              </a:ext>
            </a:extLst>
          </p:cNvPr>
          <p:cNvSpPr/>
          <p:nvPr/>
        </p:nvSpPr>
        <p:spPr>
          <a:xfrm>
            <a:off x="491976" y="2969201"/>
            <a:ext cx="8040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改进欧拉公式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：计算</a:t>
            </a:r>
            <a:r>
              <a:rPr kumimoji="1"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次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</a:rPr>
              <a:t>的值。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设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0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kumimoji="1" lang="en-US" altLang="zh-CN" sz="20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则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0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0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与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0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0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泰勒展开式前三项完全相同，误差为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1" lang="en-US" altLang="zh-CN" sz="2000" b="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二阶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方法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kumimoji="1" lang="zh-CN" altLang="en-US" sz="2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EFC2D9-9E19-A140-A790-6C9134E8BFE3}"/>
              </a:ext>
            </a:extLst>
          </p:cNvPr>
          <p:cNvSpPr/>
          <p:nvPr/>
        </p:nvSpPr>
        <p:spPr>
          <a:xfrm>
            <a:off x="475600" y="5089570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启发：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内</a:t>
            </a: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多算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几个点的斜率值，将其加权平均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作为平均斜率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，构造公式使其与精确解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</a:t>
            </a:r>
            <a:r>
              <a:rPr kumimoji="1" lang="en-US" altLang="zh-CN" sz="24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处的泰勒展开式前面若干项重合，进而得出更高精度的计算格式。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0042E-6862-8547-BE20-EF5A98693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44" y="4466183"/>
            <a:ext cx="292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9" grpId="0"/>
      <p:bldP spid="11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23">
            <a:extLst>
              <a:ext uri="{FF2B5EF4-FFF2-40B4-BE49-F238E27FC236}">
                <a16:creationId xmlns:a16="http://schemas.microsoft.com/office/drawing/2014/main" id="{0CDF0BE0-A234-4857-AB7D-5AD50FC65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09062"/>
            <a:ext cx="485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0" dirty="0">
                <a:latin typeface="+mn-ea"/>
                <a:ea typeface="+mn-ea"/>
              </a:rPr>
              <a:t>龙格－库塔方法的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一般形式</a:t>
            </a:r>
            <a:r>
              <a:rPr lang="zh-CN" altLang="en-US" b="0" dirty="0">
                <a:latin typeface="+mn-ea"/>
                <a:ea typeface="+mn-ea"/>
              </a:rPr>
              <a:t>为</a:t>
            </a:r>
          </a:p>
        </p:txBody>
      </p:sp>
      <p:sp>
        <p:nvSpPr>
          <p:cNvPr id="50182" name="Text Box 23">
            <a:extLst>
              <a:ext uri="{FF2B5EF4-FFF2-40B4-BE49-F238E27FC236}">
                <a16:creationId xmlns:a16="http://schemas.microsoft.com/office/drawing/2014/main" id="{59E93506-3037-44D2-B9B6-66DE75900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032" y="4133398"/>
            <a:ext cx="813593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0" dirty="0">
                <a:latin typeface="+mn-ea"/>
                <a:ea typeface="+mn-ea"/>
              </a:rPr>
              <a:t>其中，</a:t>
            </a:r>
            <a:r>
              <a:rPr lang="en-US" altLang="zh-CN" b="0" i="1" dirty="0" err="1"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b="0" i="1" baseline="-25000" dirty="0" err="1"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0" i="1" dirty="0" err="1"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b="0" i="1" baseline="-25000" dirty="0" err="1">
                <a:ea typeface="+mn-ea"/>
                <a:cs typeface="Times New Roman" panose="02020603050405020304" pitchFamily="18" charset="0"/>
              </a:rPr>
              <a:t>ij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 c</a:t>
            </a:r>
            <a:r>
              <a:rPr lang="en-US" altLang="zh-CN" b="0" i="1" baseline="-25000" dirty="0"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b="0" dirty="0">
                <a:latin typeface="+mn-ea"/>
                <a:ea typeface="+mn-ea"/>
              </a:rPr>
              <a:t>为待定参数。确定这些参数的原则方法是使计算公式在点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b="0" i="1" baseline="-25000" dirty="0"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 y</a:t>
            </a:r>
            <a:r>
              <a:rPr lang="en-US" altLang="zh-CN" b="0" i="1" baseline="-25000" dirty="0"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处的</a:t>
            </a:r>
            <a:r>
              <a:rPr lang="zh-CN" altLang="en-US" b="0" dirty="0">
                <a:latin typeface="+mn-ea"/>
                <a:ea typeface="+mn-ea"/>
              </a:rPr>
              <a:t>泰勒展开式与方程的解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b="0" dirty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b="0" i="1" dirty="0">
                <a:cs typeface="Times New Roman" panose="02020603050405020304" pitchFamily="18" charset="0"/>
              </a:rPr>
              <a:t>x</a:t>
            </a:r>
            <a:r>
              <a:rPr lang="en-US" altLang="zh-CN" b="0" i="1" baseline="-25000" dirty="0">
                <a:cs typeface="Times New Roman" panose="02020603050405020304" pitchFamily="18" charset="0"/>
              </a:rPr>
              <a:t>i</a:t>
            </a:r>
            <a:r>
              <a:rPr lang="zh-CN" altLang="en-US" b="0" dirty="0">
                <a:latin typeface="+mn-ea"/>
                <a:ea typeface="+mn-ea"/>
              </a:rPr>
              <a:t>处的泰勒展开式前面的项尽可能相同，通过相同项的系数确定参数</a:t>
            </a:r>
            <a:r>
              <a:rPr lang="en-US" altLang="zh-CN" b="0" dirty="0">
                <a:latin typeface="+mn-ea"/>
                <a:ea typeface="+mn-ea"/>
              </a:rPr>
              <a:t>(</a:t>
            </a:r>
            <a:r>
              <a:rPr lang="zh-CN" altLang="en-US" b="0" dirty="0">
                <a:latin typeface="+mn-ea"/>
                <a:ea typeface="+mn-ea"/>
              </a:rPr>
              <a:t>待定系数法求解</a:t>
            </a:r>
            <a:r>
              <a:rPr lang="en-US" altLang="zh-CN" b="0" dirty="0">
                <a:latin typeface="+mn-ea"/>
                <a:ea typeface="+mn-ea"/>
              </a:rPr>
              <a:t>)</a:t>
            </a:r>
            <a:r>
              <a:rPr lang="zh-CN" altLang="en-US" b="0" dirty="0">
                <a:latin typeface="+mn-ea"/>
                <a:ea typeface="+mn-ea"/>
              </a:rPr>
              <a:t>。</a:t>
            </a:r>
          </a:p>
        </p:txBody>
      </p:sp>
      <p:sp>
        <p:nvSpPr>
          <p:cNvPr id="2" name="Text Box 366">
            <a:extLst>
              <a:ext uri="{FF2B5EF4-FFF2-40B4-BE49-F238E27FC236}">
                <a16:creationId xmlns:a16="http://schemas.microsoft.com/office/drawing/2014/main" id="{E7BA0EFD-8214-4B6C-BBB2-219B40917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5133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C14E15-8A5F-DA4E-A6C0-9B04E2FE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674673"/>
            <a:ext cx="5842000" cy="1841500"/>
          </a:xfrm>
          <a:prstGeom prst="rect">
            <a:avLst/>
          </a:prstGeom>
        </p:spPr>
      </p:pic>
      <p:sp>
        <p:nvSpPr>
          <p:cNvPr id="9" name="Text Box 27">
            <a:extLst>
              <a:ext uri="{FF2B5EF4-FFF2-40B4-BE49-F238E27FC236}">
                <a16:creationId xmlns:a16="http://schemas.microsoft.com/office/drawing/2014/main" id="{1F7D3002-98CE-6E41-A83E-EF73713A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827" y="3615407"/>
            <a:ext cx="3114346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 dirty="0">
                <a:solidFill>
                  <a:srgbClr val="CC0000"/>
                </a:solidFill>
              </a:rPr>
              <a:t>P</a:t>
            </a:r>
            <a:r>
              <a:rPr lang="zh-CN" altLang="en-US" sz="2400" i="1" dirty="0">
                <a:solidFill>
                  <a:srgbClr val="CC0000"/>
                </a:solidFill>
              </a:rPr>
              <a:t> </a:t>
            </a:r>
            <a:r>
              <a:rPr lang="zh-CN" altLang="en-US" sz="2400" b="1" dirty="0">
                <a:solidFill>
                  <a:srgbClr val="CC0000"/>
                </a:solidFill>
                <a:ea typeface="楷体_GB2312" pitchFamily="49" charset="-122"/>
              </a:rPr>
              <a:t>阶</a:t>
            </a:r>
            <a:r>
              <a:rPr lang="en-US" altLang="zh-CN" sz="2400" b="1" i="1" dirty="0">
                <a:solidFill>
                  <a:srgbClr val="CC0000"/>
                </a:solidFill>
              </a:rPr>
              <a:t>Runge</a:t>
            </a:r>
            <a:r>
              <a:rPr lang="en-US" altLang="zh-CN" sz="2400" b="1" dirty="0">
                <a:solidFill>
                  <a:srgbClr val="CC0000"/>
                </a:solidFill>
              </a:rPr>
              <a:t>-</a:t>
            </a:r>
            <a:r>
              <a:rPr lang="en-US" altLang="zh-CN" sz="2400" b="1" i="1" dirty="0" err="1">
                <a:solidFill>
                  <a:srgbClr val="CC0000"/>
                </a:solidFill>
              </a:rPr>
              <a:t>Kutta</a:t>
            </a:r>
            <a:r>
              <a:rPr lang="zh-CN" altLang="en-US" sz="2400" b="1" dirty="0">
                <a:solidFill>
                  <a:srgbClr val="CC0000"/>
                </a:solidFill>
                <a:ea typeface="楷体_GB2312" pitchFamily="49" charset="-122"/>
              </a:rPr>
              <a:t>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BE22FF-CA0B-1B48-A90C-F8B1F4CDED94}"/>
              </a:ext>
            </a:extLst>
          </p:cNvPr>
          <p:cNvSpPr txBox="1"/>
          <p:nvPr/>
        </p:nvSpPr>
        <p:spPr>
          <a:xfrm>
            <a:off x="3336074" y="2015479"/>
            <a:ext cx="512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点     </a:t>
            </a:r>
            <a:r>
              <a:rPr kumimoji="1" lang="en-US" altLang="zh-CN" b="0" dirty="0">
                <a:solidFill>
                  <a:srgbClr val="0000FF"/>
                </a:solidFill>
                <a:latin typeface="+mn-ea"/>
                <a:ea typeface="+mn-ea"/>
              </a:rPr>
              <a:t>                  </a:t>
            </a:r>
            <a:r>
              <a:rPr kumimoji="1"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   处的</a:t>
            </a:r>
            <a:r>
              <a:rPr kumimoji="1"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值用斜率</a:t>
            </a:r>
            <a:r>
              <a:rPr kumimoji="1"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预测</a:t>
            </a:r>
            <a:r>
              <a:rPr kumimoji="1" lang="en-US" altLang="zh-CN" b="0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kumimoji="1"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欧拉公式</a:t>
            </a:r>
            <a:r>
              <a:rPr kumimoji="1" lang="en-US" altLang="zh-CN" b="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endParaRPr kumimoji="1" lang="zh-CN" altLang="en-US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FA5E38-B2B9-D243-A692-EE7599194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46" y="2074709"/>
            <a:ext cx="1463618" cy="241422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07D823A-A75C-5449-A8F2-5968D8B1D149}"/>
              </a:ext>
            </a:extLst>
          </p:cNvPr>
          <p:cNvCxnSpPr>
            <a:cxnSpLocks/>
          </p:cNvCxnSpPr>
          <p:nvPr/>
        </p:nvCxnSpPr>
        <p:spPr>
          <a:xfrm flipH="1">
            <a:off x="4642784" y="2316131"/>
            <a:ext cx="649296" cy="18114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2A4D646-7285-4641-AB8F-A192B1139436}"/>
              </a:ext>
            </a:extLst>
          </p:cNvPr>
          <p:cNvCxnSpPr>
            <a:cxnSpLocks/>
          </p:cNvCxnSpPr>
          <p:nvPr/>
        </p:nvCxnSpPr>
        <p:spPr>
          <a:xfrm flipH="1">
            <a:off x="4572000" y="2820257"/>
            <a:ext cx="460122" cy="3483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1A198F3-6422-D74E-B92F-05925A6CDC61}"/>
              </a:ext>
            </a:extLst>
          </p:cNvPr>
          <p:cNvSpPr txBox="1"/>
          <p:nvPr/>
        </p:nvSpPr>
        <p:spPr>
          <a:xfrm>
            <a:off x="4883616" y="2497277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后面点的</a:t>
            </a:r>
            <a:r>
              <a:rPr kumimoji="1"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值用前面得到的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平均斜率</a:t>
            </a:r>
            <a:r>
              <a:rPr kumimoji="1"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预测</a:t>
            </a:r>
            <a:endParaRPr kumimoji="1" lang="zh-CN" altLang="en-US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C53011-C681-D14E-869C-A57013883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974" y="548680"/>
            <a:ext cx="882328" cy="126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1B2D3A-0746-524F-BD8F-DC35DB35D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293" y="548680"/>
            <a:ext cx="943165" cy="1272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87DEDB0-5C6B-654C-B924-2928BE448593}"/>
              </a:ext>
            </a:extLst>
          </p:cNvPr>
          <p:cNvCxnSpPr/>
          <p:nvPr/>
        </p:nvCxnSpPr>
        <p:spPr>
          <a:xfrm>
            <a:off x="3491880" y="2751311"/>
            <a:ext cx="115212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2686933-E168-9548-AF96-A1273157CF39}"/>
              </a:ext>
            </a:extLst>
          </p:cNvPr>
          <p:cNvCxnSpPr>
            <a:cxnSpLocks/>
          </p:cNvCxnSpPr>
          <p:nvPr/>
        </p:nvCxnSpPr>
        <p:spPr>
          <a:xfrm>
            <a:off x="3490656" y="3471391"/>
            <a:ext cx="3313592" cy="648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9D365C5-89BF-AF4A-BC87-BD71BB5EBBDD}"/>
              </a:ext>
            </a:extLst>
          </p:cNvPr>
          <p:cNvCxnSpPr>
            <a:cxnSpLocks/>
          </p:cNvCxnSpPr>
          <p:nvPr/>
        </p:nvCxnSpPr>
        <p:spPr>
          <a:xfrm flipH="1">
            <a:off x="4453580" y="2751311"/>
            <a:ext cx="550468" cy="720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C11313E-143C-A148-8FA8-6CF3A32E354C}"/>
              </a:ext>
            </a:extLst>
          </p:cNvPr>
          <p:cNvSpPr txBox="1"/>
          <p:nvPr/>
        </p:nvSpPr>
        <p:spPr>
          <a:xfrm rot="3596757">
            <a:off x="4432865" y="269581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0" dirty="0">
                <a:solidFill>
                  <a:srgbClr val="C00000"/>
                </a:solidFill>
                <a:latin typeface="+mn-ea"/>
                <a:ea typeface="+mn-ea"/>
              </a:rPr>
              <a:t>…</a:t>
            </a:r>
            <a:endParaRPr kumimoji="1" lang="zh-CN" altLang="en-US" sz="24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07AE32-25D8-D64B-9A68-AA38E8983185}"/>
              </a:ext>
            </a:extLst>
          </p:cNvPr>
          <p:cNvSpPr/>
          <p:nvPr/>
        </p:nvSpPr>
        <p:spPr>
          <a:xfrm>
            <a:off x="393209" y="67817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这样，我们可以得出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7F46D8-1D4D-2F73-DFA3-948C7115ED05}"/>
              </a:ext>
            </a:extLst>
          </p:cNvPr>
          <p:cNvSpPr txBox="1"/>
          <p:nvPr/>
        </p:nvSpPr>
        <p:spPr>
          <a:xfrm>
            <a:off x="6756015" y="1742024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Carl Runge</a:t>
            </a:r>
            <a:endParaRPr kumimoji="1" lang="zh-CN" altLang="en-US" sz="1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CD2D2E-64B0-E906-E69F-71DA5D6A51AD}"/>
              </a:ext>
            </a:extLst>
          </p:cNvPr>
          <p:cNvSpPr txBox="1"/>
          <p:nvPr/>
        </p:nvSpPr>
        <p:spPr>
          <a:xfrm>
            <a:off x="7883489" y="1761040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Martin </a:t>
            </a:r>
            <a:r>
              <a:rPr kumimoji="1"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Kutta</a:t>
            </a:r>
            <a:endParaRPr kumimoji="1" lang="zh-CN" altLang="en-US" sz="1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Text Box 2">
            <a:extLst>
              <a:ext uri="{FF2B5EF4-FFF2-40B4-BE49-F238E27FC236}">
                <a16:creationId xmlns:a16="http://schemas.microsoft.com/office/drawing/2014/main" id="{8AF96ABF-FC9B-4867-B3A2-58CFD593B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4" y="880767"/>
            <a:ext cx="8382000" cy="171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b="0" dirty="0">
                <a:cs typeface="Times New Roman" panose="02020603050405020304" pitchFamily="18" charset="0"/>
              </a:rPr>
              <a:t>[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</a:t>
            </a:r>
            <a:r>
              <a:rPr lang="en-US" altLang="zh-CN" b="0" dirty="0"/>
              <a:t>, 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i+</a:t>
            </a:r>
            <a:r>
              <a:rPr lang="en-US" altLang="zh-CN" b="0" baseline="-25000" dirty="0"/>
              <a:t>1</a:t>
            </a:r>
            <a:r>
              <a:rPr lang="en-US" altLang="zh-CN" b="0" dirty="0">
                <a:cs typeface="Times New Roman" panose="02020603050405020304" pitchFamily="18" charset="0"/>
              </a:rPr>
              <a:t>]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上取两点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b="0" i="1" dirty="0">
                <a:cs typeface="Times New Roman" panose="02020603050405020304" pitchFamily="18" charset="0"/>
              </a:rPr>
              <a:t>x</a:t>
            </a:r>
            <a:r>
              <a:rPr lang="en-US" altLang="zh-CN" b="0" i="1" baseline="-25000" dirty="0">
                <a:cs typeface="Times New Roman" panose="02020603050405020304" pitchFamily="18" charset="0"/>
              </a:rPr>
              <a:t>i+a</a:t>
            </a:r>
            <a:r>
              <a:rPr lang="en-US" altLang="zh-CN" sz="2400" b="0" i="1" baseline="-50000" dirty="0">
                <a:cs typeface="Times New Roman" panose="02020603050405020304" pitchFamily="18" charset="0"/>
              </a:rPr>
              <a:t>2</a:t>
            </a:r>
            <a:r>
              <a:rPr lang="en-US" altLang="zh-CN" b="0" dirty="0">
                <a:cs typeface="Times New Roman" panose="02020603050405020304" pitchFamily="18" charset="0"/>
              </a:rPr>
              <a:t>=</a:t>
            </a:r>
            <a:r>
              <a:rPr lang="en-US" altLang="zh-CN" b="0" i="1" dirty="0">
                <a:cs typeface="Times New Roman" panose="02020603050405020304" pitchFamily="18" charset="0"/>
              </a:rPr>
              <a:t>x</a:t>
            </a:r>
            <a:r>
              <a:rPr lang="en-US" altLang="zh-CN" b="0" i="1" baseline="-25000" dirty="0">
                <a:cs typeface="Times New Roman" panose="02020603050405020304" pitchFamily="18" charset="0"/>
              </a:rPr>
              <a:t>i </a:t>
            </a:r>
            <a:r>
              <a:rPr lang="en-US" altLang="zh-CN" b="0" dirty="0">
                <a:cs typeface="Times New Roman" panose="02020603050405020304" pitchFamily="18" charset="0"/>
              </a:rPr>
              <a:t>+ </a:t>
            </a:r>
            <a:r>
              <a:rPr lang="en-US" altLang="zh-CN" b="0" i="1" dirty="0">
                <a:cs typeface="Times New Roman" panose="02020603050405020304" pitchFamily="18" charset="0"/>
              </a:rPr>
              <a:t>a</a:t>
            </a:r>
            <a:r>
              <a:rPr lang="en-US" altLang="zh-CN" b="0" i="1" baseline="-25000" dirty="0">
                <a:cs typeface="Times New Roman" panose="02020603050405020304" pitchFamily="18" charset="0"/>
              </a:rPr>
              <a:t>2</a:t>
            </a:r>
            <a:r>
              <a:rPr lang="en-US" altLang="zh-CN" b="0" i="1" dirty="0">
                <a:cs typeface="Times New Roman" panose="02020603050405020304" pitchFamily="18" charset="0"/>
              </a:rPr>
              <a:t>h</a:t>
            </a:r>
            <a:r>
              <a:rPr lang="en-US" altLang="zh-CN" b="0" dirty="0">
                <a:latin typeface="宋体" panose="02010600030101010101" pitchFamily="2" charset="-122"/>
              </a:rPr>
              <a:t>,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以该</a:t>
            </a:r>
            <a:r>
              <a:rPr lang="zh-CN" altLang="en-US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两点处的斜率值</a:t>
            </a:r>
            <a:r>
              <a:rPr lang="en-US" altLang="zh-CN" b="0" i="1" dirty="0"/>
              <a:t>K</a:t>
            </a:r>
            <a:r>
              <a:rPr lang="en-US" altLang="zh-CN" b="0" baseline="-25000" dirty="0"/>
              <a:t>1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b="0" i="1" dirty="0"/>
              <a:t>K</a:t>
            </a:r>
            <a:r>
              <a:rPr lang="en-US" altLang="zh-CN" b="0" baseline="-25000" dirty="0"/>
              <a:t>2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的加权平均</a:t>
            </a:r>
            <a:r>
              <a:rPr lang="en-US" altLang="zh-CN" b="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线性组合</a:t>
            </a:r>
            <a:r>
              <a:rPr lang="en-US" altLang="zh-CN" b="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作为</a:t>
            </a:r>
            <a:r>
              <a:rPr lang="zh-CN" altLang="en-US" b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平均斜率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K</a:t>
            </a:r>
            <a:r>
              <a:rPr lang="en-US" altLang="zh-CN" baseline="30000" dirty="0">
                <a:solidFill>
                  <a:srgbClr val="0000FF"/>
                </a:solidFill>
                <a:cs typeface="Times New Roman" panose="02020603050405020304" pitchFamily="18" charset="0"/>
              </a:rPr>
              <a:t>*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的近似值</a:t>
            </a:r>
            <a:r>
              <a:rPr lang="en-US" altLang="zh-CN" i="1" dirty="0"/>
              <a:t>K</a:t>
            </a:r>
            <a:r>
              <a:rPr lang="zh-CN" altLang="en-US" b="0" dirty="0">
                <a:latin typeface="宋体" panose="02010600030101010101" pitchFamily="2" charset="-122"/>
              </a:rPr>
              <a:t>，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即</a:t>
            </a:r>
            <a:r>
              <a:rPr lang="zh-CN" altLang="en-US" b="0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4277" name="Text Box 9">
            <a:extLst>
              <a:ext uri="{FF2B5EF4-FFF2-40B4-BE49-F238E27FC236}">
                <a16:creationId xmlns:a16="http://schemas.microsoft.com/office/drawing/2014/main" id="{C51A523F-C11D-45B4-815F-67B2E5ED9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4" y="3174165"/>
            <a:ext cx="81534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式中</a:t>
            </a:r>
            <a:r>
              <a:rPr lang="en-US" altLang="zh-CN" b="0" dirty="0">
                <a:latin typeface="宋体" panose="02010600030101010101" pitchFamily="2" charset="-122"/>
              </a:rPr>
              <a:t>: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K</a:t>
            </a:r>
            <a:r>
              <a:rPr lang="en-US" altLang="zh-CN" baseline="-25000" dirty="0">
                <a:solidFill>
                  <a:srgbClr val="0000FF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点处的切线斜率值</a:t>
            </a:r>
            <a:r>
              <a:rPr lang="en-US" altLang="zh-CN" b="0" dirty="0">
                <a:latin typeface="楷体_GB2312" pitchFamily="49" charset="-122"/>
                <a:ea typeface="楷体_GB2312" pitchFamily="49" charset="-122"/>
              </a:rPr>
              <a:t>: </a:t>
            </a:r>
            <a:r>
              <a:rPr lang="en-US" altLang="zh-CN" i="1" dirty="0"/>
              <a:t>K</a:t>
            </a:r>
            <a:r>
              <a:rPr lang="en-US" altLang="zh-CN" baseline="-25000" dirty="0">
                <a:latin typeface="宋体" panose="02010600030101010101" pitchFamily="2" charset="-122"/>
              </a:rPr>
              <a:t>1</a:t>
            </a:r>
            <a:r>
              <a:rPr lang="en-US" altLang="zh-CN" b="0" dirty="0">
                <a:cs typeface="Times New Roman" panose="02020603050405020304" pitchFamily="18" charset="0"/>
              </a:rPr>
              <a:t>=</a:t>
            </a:r>
            <a:r>
              <a:rPr lang="en-US" altLang="zh-CN" b="0" i="1" dirty="0"/>
              <a:t>hf</a:t>
            </a:r>
            <a:r>
              <a:rPr lang="en-US" altLang="zh-CN" b="0" dirty="0"/>
              <a:t>(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</a:t>
            </a:r>
            <a:r>
              <a:rPr lang="en-US" altLang="zh-CN" b="0" dirty="0"/>
              <a:t>, </a:t>
            </a:r>
            <a:r>
              <a:rPr lang="en-US" altLang="zh-CN" b="0" i="1" dirty="0"/>
              <a:t>y</a:t>
            </a:r>
            <a:r>
              <a:rPr lang="en-US" altLang="zh-CN" b="0" i="1" baseline="-25000" dirty="0"/>
              <a:t>i</a:t>
            </a:r>
            <a:r>
              <a:rPr lang="en-US" altLang="zh-CN" b="0" dirty="0"/>
              <a:t>)</a:t>
            </a:r>
            <a:r>
              <a:rPr lang="en-US" altLang="zh-CN" b="0" dirty="0">
                <a:cs typeface="Times New Roman" panose="02020603050405020304" pitchFamily="18" charset="0"/>
              </a:rPr>
              <a:t>=</a:t>
            </a:r>
            <a:r>
              <a:rPr lang="en-US" altLang="zh-CN" b="0" i="1" dirty="0"/>
              <a:t>hy</a:t>
            </a:r>
            <a:r>
              <a:rPr lang="en-US" altLang="zh-CN" b="0" i="1" dirty="0">
                <a:cs typeface="Times New Roman" panose="02020603050405020304" pitchFamily="18" charset="0"/>
              </a:rPr>
              <a:t>'</a:t>
            </a:r>
            <a:r>
              <a:rPr lang="en-US" altLang="zh-CN" b="0" dirty="0"/>
              <a:t>(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</a:t>
            </a:r>
            <a:r>
              <a:rPr lang="en-US" altLang="zh-CN" b="0" dirty="0"/>
              <a:t>)</a:t>
            </a:r>
            <a:endParaRPr lang="zh-CN" altLang="en-US" b="0" dirty="0"/>
          </a:p>
          <a:p>
            <a:pPr algn="l" eaLnBrk="1" hangingPunct="1">
              <a:lnSpc>
                <a:spcPct val="130000"/>
              </a:lnSpc>
            </a:pPr>
            <a:r>
              <a:rPr lang="zh-CN" altLang="en-US" b="0" i="1" dirty="0">
                <a:latin typeface="宋体" panose="02010600030101010101" pitchFamily="2" charset="-122"/>
              </a:rPr>
              <a:t>     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K</a:t>
            </a:r>
            <a:r>
              <a:rPr lang="en-US" altLang="zh-CN" baseline="-25000" dirty="0">
                <a:solidFill>
                  <a:srgbClr val="0000FF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</a:t>
            </a:r>
            <a:r>
              <a:rPr lang="en-US" altLang="zh-CN" b="0" dirty="0">
                <a:latin typeface="宋体" panose="02010600030101010101" pitchFamily="2" charset="-122"/>
              </a:rPr>
              <a:t>+</a:t>
            </a:r>
            <a:r>
              <a:rPr lang="en-US" altLang="zh-CN" b="0" i="1" dirty="0"/>
              <a:t>a</a:t>
            </a:r>
            <a:r>
              <a:rPr lang="en-US" altLang="zh-CN" b="0" i="1" baseline="-25000" dirty="0"/>
              <a:t>2</a:t>
            </a:r>
            <a:r>
              <a:rPr lang="en-US" altLang="zh-CN" b="0" i="1" dirty="0"/>
              <a:t>h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点处的切线斜率值。比照改进的欧</a:t>
            </a:r>
            <a:endParaRPr lang="en-US" altLang="zh-CN" b="0" dirty="0"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>
              <a:lnSpc>
                <a:spcPct val="130000"/>
              </a:lnSpc>
            </a:pP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            拉法</a:t>
            </a:r>
            <a:r>
              <a:rPr lang="en-US" altLang="zh-CN" b="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可将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i+a</a:t>
            </a:r>
            <a:r>
              <a:rPr lang="en-US" altLang="zh-CN" sz="2400" b="0" i="1" baseline="-50000" dirty="0"/>
              <a:t>2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视为</a:t>
            </a:r>
            <a:r>
              <a:rPr lang="en-US" altLang="zh-CN" b="0" i="1" dirty="0"/>
              <a:t>x</a:t>
            </a:r>
            <a:r>
              <a:rPr lang="en-US" altLang="zh-CN" b="0" i="1" baseline="-25000" dirty="0"/>
              <a:t>i+</a:t>
            </a:r>
            <a:r>
              <a:rPr lang="en-US" altLang="zh-CN" b="0" baseline="-25000" dirty="0"/>
              <a:t>1</a:t>
            </a:r>
            <a:r>
              <a:rPr lang="en-US" altLang="zh-CN" b="0" dirty="0"/>
              <a:t>)</a:t>
            </a:r>
            <a:r>
              <a:rPr lang="zh-CN" altLang="en-US" b="0" dirty="0">
                <a:latin typeface="宋体" panose="02010600030101010101" pitchFamily="2" charset="-122"/>
              </a:rPr>
              <a:t>，</a:t>
            </a:r>
            <a:r>
              <a:rPr lang="zh-CN" altLang="en-US" b="0" dirty="0">
                <a:latin typeface="楷体_GB2312" pitchFamily="49" charset="-122"/>
                <a:ea typeface="楷体_GB2312" pitchFamily="49" charset="-122"/>
              </a:rPr>
              <a:t>即可得</a:t>
            </a:r>
            <a:r>
              <a:rPr lang="zh-CN" altLang="en-US" b="0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BE15C1-129D-402E-B0C1-3E345FF1F7EB}"/>
              </a:ext>
            </a:extLst>
          </p:cNvPr>
          <p:cNvSpPr/>
          <p:nvPr/>
        </p:nvSpPr>
        <p:spPr>
          <a:xfrm>
            <a:off x="381000" y="5733256"/>
            <a:ext cx="83820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FF"/>
                </a:solidFill>
              </a:rPr>
              <a:t>确定系数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、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、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a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、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21</a:t>
            </a:r>
            <a:r>
              <a:rPr lang="zh-CN" altLang="en-US" sz="2400" dirty="0">
                <a:solidFill>
                  <a:srgbClr val="0000FF"/>
                </a:solidFill>
              </a:rPr>
              <a:t>，我们可得到有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</a:rPr>
              <a:t>阶精度的算法格式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15FA87-FB48-4D38-88C9-E4E06BC1987D}"/>
              </a:ext>
            </a:extLst>
          </p:cNvPr>
          <p:cNvSpPr txBox="1"/>
          <p:nvPr/>
        </p:nvSpPr>
        <p:spPr>
          <a:xfrm>
            <a:off x="314324" y="178344"/>
            <a:ext cx="5913860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lnSpc>
                <a:spcPct val="130000"/>
              </a:lnSpc>
            </a:pP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当级数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时</a:t>
            </a:r>
            <a:r>
              <a:rPr lang="en-US" altLang="zh-CN" sz="2800" b="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RK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公式计算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两次</a:t>
            </a:r>
            <a:r>
              <a:rPr lang="en-US" altLang="zh-CN" sz="2800" b="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0C3315-F8B2-FD4E-AFAD-8B977FFE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5" y="2637676"/>
            <a:ext cx="2496450" cy="4931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2129C4-624A-F349-8729-5B676641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140" y="5025773"/>
            <a:ext cx="4287721" cy="4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/>
      <p:bldP spid="54277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Rectangle 2">
            <a:extLst>
              <a:ext uri="{FF2B5EF4-FFF2-40B4-BE49-F238E27FC236}">
                <a16:creationId xmlns:a16="http://schemas.microsoft.com/office/drawing/2014/main" id="{0F82EBEA-D688-4E60-9154-522C71C63FF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933818" y="339932"/>
            <a:ext cx="3276364" cy="508914"/>
          </a:xfrm>
        </p:spPr>
        <p:txBody>
          <a:bodyPr>
            <a:noAutofit/>
          </a:bodyPr>
          <a:lstStyle/>
          <a:p>
            <a:pPr algn="ctr"/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9.1 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引言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00A8BB-2E80-984B-91F6-96726AD7DB44}"/>
              </a:ext>
            </a:extLst>
          </p:cNvPr>
          <p:cNvSpPr/>
          <p:nvPr/>
        </p:nvSpPr>
        <p:spPr>
          <a:xfrm>
            <a:off x="179512" y="1628800"/>
            <a:ext cx="87849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凡表示未知函数、未知函数导数与自变量之间关系的方程，叫做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微分方程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方程中所出现的未知函数最高阶导数的阶数，叫做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微分方程的</a:t>
            </a:r>
            <a:r>
              <a:rPr lang="zh-CN" altLang="en-US" sz="280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阶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若微分方程中的未知函数是一元函数，就称之为</a:t>
            </a:r>
            <a:r>
              <a:rPr lang="zh-CN" altLang="en-US" sz="280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常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微分方程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阶微分方程的一般形式为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微分方程解的图形是一条曲线，称之为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积分曲线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/>
            <a:r>
              <a:rPr lang="zh-CN" altLang="en-US" sz="2800" dirty="0"/>
              <a:t>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4DAC7-3595-7A48-AE60-66F3CF91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293096"/>
            <a:ext cx="2016224" cy="4307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527DEF-5431-A144-A042-3EB5A1C65CF6}"/>
              </a:ext>
            </a:extLst>
          </p:cNvPr>
          <p:cNvSpPr/>
          <p:nvPr/>
        </p:nvSpPr>
        <p:spPr>
          <a:xfrm>
            <a:off x="2684304" y="112474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微分方程基本概念回顾</a:t>
            </a:r>
          </a:p>
        </p:txBody>
      </p:sp>
    </p:spTree>
    <p:extLst>
      <p:ext uri="{BB962C8B-B14F-4D97-AF65-F5344CB8AC3E}">
        <p14:creationId xmlns:p14="http://schemas.microsoft.com/office/powerpoint/2010/main" val="2330722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5" name="Text Box 1038">
            <a:extLst>
              <a:ext uri="{FF2B5EF4-FFF2-40B4-BE49-F238E27FC236}">
                <a16:creationId xmlns:a16="http://schemas.microsoft.com/office/drawing/2014/main" id="{3B817CD4-9E4A-41B6-A045-D30A5D86D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75" y="3214883"/>
            <a:ext cx="20206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我们已经有</a:t>
            </a:r>
            <a:r>
              <a:rPr lang="zh-CN" altLang="en-US" b="1" dirty="0">
                <a:latin typeface="宋体" panose="02010600030101010101" pitchFamily="2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55307" name="Text Box 1033">
            <a:extLst>
              <a:ext uri="{FF2B5EF4-FFF2-40B4-BE49-F238E27FC236}">
                <a16:creationId xmlns:a16="http://schemas.microsoft.com/office/drawing/2014/main" id="{F9BBC6C4-5126-4923-B666-B43A78594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66" y="620688"/>
            <a:ext cx="76176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先将唯一解</a:t>
            </a:r>
            <a:r>
              <a:rPr lang="en-US" altLang="zh-CN" i="1" dirty="0"/>
              <a:t>y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i+</a:t>
            </a:r>
            <a:r>
              <a:rPr lang="en-US" altLang="zh-CN" baseline="-25000" dirty="0"/>
              <a:t>1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i="1" dirty="0"/>
              <a:t>x=x</a:t>
            </a:r>
            <a:r>
              <a:rPr lang="en-US" altLang="zh-CN" i="1" baseline="-25000" dirty="0"/>
              <a:t>i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处进行</a:t>
            </a:r>
            <a:r>
              <a:rPr lang="en-US" altLang="zh-CN" i="1" dirty="0"/>
              <a:t>Taylor</a:t>
            </a:r>
            <a:r>
              <a:rPr lang="zh-CN" altLang="en-US" dirty="0">
                <a:ea typeface="楷体_GB2312" pitchFamily="49" charset="-122"/>
              </a:rPr>
              <a:t>二阶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展开：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55298" name="Object 6">
            <a:extLst>
              <a:ext uri="{FF2B5EF4-FFF2-40B4-BE49-F238E27FC236}">
                <a16:creationId xmlns:a16="http://schemas.microsoft.com/office/drawing/2014/main" id="{D4083751-5792-43CD-B8B4-CB31663006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899663"/>
              </p:ext>
            </p:extLst>
          </p:nvPr>
        </p:nvGraphicFramePr>
        <p:xfrm>
          <a:off x="664860" y="980728"/>
          <a:ext cx="64087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000" imgH="355320" progId="Equation.DSMT4">
                  <p:embed/>
                </p:oleObj>
              </mc:Choice>
              <mc:Fallback>
                <p:oleObj name="Equation" r:id="rId2" imgW="2070000" imgH="355320" progId="Equation.DSMT4">
                  <p:embed/>
                  <p:pic>
                    <p:nvPicPr>
                      <p:cNvPr id="55298" name="Object 6">
                        <a:extLst>
                          <a:ext uri="{FF2B5EF4-FFF2-40B4-BE49-F238E27FC236}">
                            <a16:creationId xmlns:a16="http://schemas.microsoft.com/office/drawing/2014/main" id="{D4083751-5792-43CD-B8B4-CB31663006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860" y="980728"/>
                        <a:ext cx="6408737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6">
            <a:extLst>
              <a:ext uri="{FF2B5EF4-FFF2-40B4-BE49-F238E27FC236}">
                <a16:creationId xmlns:a16="http://schemas.microsoft.com/office/drawing/2014/main" id="{3D271420-129C-4B23-9FB5-E70C18BEF5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11136"/>
              </p:ext>
            </p:extLst>
          </p:nvPr>
        </p:nvGraphicFramePr>
        <p:xfrm>
          <a:off x="1744335" y="1916832"/>
          <a:ext cx="6046788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080" imgH="355320" progId="Equation.DSMT4">
                  <p:embed/>
                </p:oleObj>
              </mc:Choice>
              <mc:Fallback>
                <p:oleObj name="Equation" r:id="rId4" imgW="1981080" imgH="355320" progId="Equation.DSMT4">
                  <p:embed/>
                  <p:pic>
                    <p:nvPicPr>
                      <p:cNvPr id="55299" name="Object 6">
                        <a:extLst>
                          <a:ext uri="{FF2B5EF4-FFF2-40B4-BE49-F238E27FC236}">
                            <a16:creationId xmlns:a16="http://schemas.microsoft.com/office/drawing/2014/main" id="{3D271420-129C-4B23-9FB5-E70C18BEF5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335" y="1916832"/>
                        <a:ext cx="6046788" cy="106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8" name="Text Box 2">
            <a:extLst>
              <a:ext uri="{FF2B5EF4-FFF2-40B4-BE49-F238E27FC236}">
                <a16:creationId xmlns:a16="http://schemas.microsoft.com/office/drawing/2014/main" id="{E86525C5-6266-497D-A0D4-AD90002A5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67" y="4285037"/>
            <a:ext cx="7617659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将                     </a:t>
            </a:r>
          </a:p>
          <a:p>
            <a:pPr algn="l" eaLnBrk="1" hangingPunct="1">
              <a:lnSpc>
                <a:spcPct val="150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dirty="0"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cs typeface="Times New Roman" panose="02020603050405020304" pitchFamily="18" charset="0"/>
              </a:rPr>
              <a:t> y</a:t>
            </a:r>
            <a:r>
              <a:rPr lang="en-US" altLang="zh-CN" i="1" baseline="-25000" dirty="0">
                <a:cs typeface="Times New Roman" panose="02020603050405020304" pitchFamily="18" charset="0"/>
              </a:rPr>
              <a:t>i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处进行</a:t>
            </a:r>
            <a:r>
              <a:rPr lang="zh-CN" altLang="en-US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二元</a:t>
            </a:r>
            <a:r>
              <a:rPr lang="en-US" altLang="zh-CN" i="1" dirty="0">
                <a:solidFill>
                  <a:srgbClr val="C00000"/>
                </a:solidFill>
              </a:rPr>
              <a:t>Taylor</a:t>
            </a:r>
            <a:r>
              <a:rPr lang="zh-CN" altLang="en-US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展开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55300" name="Object 2">
            <a:extLst>
              <a:ext uri="{FF2B5EF4-FFF2-40B4-BE49-F238E27FC236}">
                <a16:creationId xmlns:a16="http://schemas.microsoft.com/office/drawing/2014/main" id="{023B9A27-C4CE-48BD-BF0C-2F9806074E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678091"/>
              </p:ext>
            </p:extLst>
          </p:nvPr>
        </p:nvGraphicFramePr>
        <p:xfrm>
          <a:off x="688896" y="4476444"/>
          <a:ext cx="57213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070000" imgH="177480" progId="Equation.3">
                  <p:embed/>
                </p:oleObj>
              </mc:Choice>
              <mc:Fallback>
                <p:oleObj name="公式" r:id="rId6" imgW="2070000" imgH="177480" progId="Equation.3">
                  <p:embed/>
                  <p:pic>
                    <p:nvPicPr>
                      <p:cNvPr id="55300" name="Object 2">
                        <a:extLst>
                          <a:ext uri="{FF2B5EF4-FFF2-40B4-BE49-F238E27FC236}">
                            <a16:creationId xmlns:a16="http://schemas.microsoft.com/office/drawing/2014/main" id="{023B9A27-C4CE-48BD-BF0C-2F9806074E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96" y="4476444"/>
                        <a:ext cx="5721350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556C2DAA-49E2-4B99-A30E-4DCC6D2CA36F}"/>
              </a:ext>
            </a:extLst>
          </p:cNvPr>
          <p:cNvSpPr/>
          <p:nvPr/>
        </p:nvSpPr>
        <p:spPr>
          <a:xfrm>
            <a:off x="2195736" y="3680621"/>
            <a:ext cx="2031552" cy="61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lnSpc>
                <a:spcPct val="130000"/>
              </a:lnSpc>
            </a:pPr>
            <a:r>
              <a:rPr lang="en-US" altLang="zh-CN" sz="2800" b="0" i="1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</a:t>
            </a:r>
            <a:r>
              <a:rPr lang="en-US" altLang="zh-CN" sz="2800" b="0" baseline="-25000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 </a:t>
            </a:r>
            <a:r>
              <a:rPr lang="en-US" altLang="zh-CN" sz="2800" b="0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</a:t>
            </a:r>
            <a:r>
              <a:rPr lang="en-US" altLang="zh-CN" sz="2800" b="0" i="1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hf</a:t>
            </a:r>
            <a:r>
              <a:rPr lang="en-US" altLang="zh-CN" sz="2800" b="0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</a:t>
            </a:r>
            <a:r>
              <a:rPr lang="en-US" altLang="zh-CN" sz="2800" b="0" i="1" baseline="-25000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 </a:t>
            </a:r>
            <a:r>
              <a:rPr lang="en-US" altLang="zh-CN" sz="2800" b="0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altLang="zh-CN" sz="2800" b="0" i="1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</a:t>
            </a:r>
            <a:r>
              <a:rPr lang="en-US" altLang="zh-CN" sz="2800" b="0" i="1" baseline="-25000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altLang="zh-CN" sz="2800" b="0" dirty="0">
                <a:solidFill>
                  <a:srgbClr val="090A0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zh-CN" altLang="en-US" sz="2800" b="0" dirty="0">
              <a:solidFill>
                <a:srgbClr val="090A0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C2E54D04-0AC6-4FAC-9D63-996140193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303759"/>
              </p:ext>
            </p:extLst>
          </p:nvPr>
        </p:nvGraphicFramePr>
        <p:xfrm>
          <a:off x="4153542" y="3764896"/>
          <a:ext cx="4110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8" imgW="1371600" imgH="177480" progId="Equation.3">
                  <p:embed/>
                </p:oleObj>
              </mc:Choice>
              <mc:Fallback>
                <p:oleObj name="Microsoft Equation 3.0" r:id="rId8" imgW="1371600" imgH="177480" progId="Equation.3">
                  <p:embed/>
                  <p:pic>
                    <p:nvPicPr>
                      <p:cNvPr id="12" name="Object 9">
                        <a:extLst>
                          <a:ext uri="{FF2B5EF4-FFF2-40B4-BE49-F238E27FC236}">
                            <a16:creationId xmlns:a16="http://schemas.microsoft.com/office/drawing/2014/main" id="{C2E54D04-0AC6-4FAC-9D63-996140193A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3542" y="3764896"/>
                        <a:ext cx="411003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66">
            <a:extLst>
              <a:ext uri="{FF2B5EF4-FFF2-40B4-BE49-F238E27FC236}">
                <a16:creationId xmlns:a16="http://schemas.microsoft.com/office/drawing/2014/main" id="{D53F0410-85C2-4158-8545-8E1D84D94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5133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EDF525-0597-8142-8907-2C877E3C14E9}"/>
              </a:ext>
            </a:extLst>
          </p:cNvPr>
          <p:cNvSpPr txBox="1"/>
          <p:nvPr/>
        </p:nvSpPr>
        <p:spPr>
          <a:xfrm>
            <a:off x="6084168" y="2264730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6FEB90-DD8E-3B4C-AC2C-9DF42350A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0554" y="3224582"/>
            <a:ext cx="5395782" cy="503823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3C86848-3486-E741-A028-497FEB4B1823}"/>
              </a:ext>
            </a:extLst>
          </p:cNvPr>
          <p:cNvCxnSpPr/>
          <p:nvPr/>
        </p:nvCxnSpPr>
        <p:spPr>
          <a:xfrm>
            <a:off x="2051720" y="2980457"/>
            <a:ext cx="557887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80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5" grpId="0"/>
      <p:bldP spid="55307" grpId="0"/>
      <p:bldP spid="55308" grpId="0"/>
      <p:bldP spid="2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3">
            <a:extLst>
              <a:ext uri="{FF2B5EF4-FFF2-40B4-BE49-F238E27FC236}">
                <a16:creationId xmlns:a16="http://schemas.microsoft.com/office/drawing/2014/main" id="{6894D0E6-72FC-4336-AB91-B97BAD3D71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598718"/>
              </p:ext>
            </p:extLst>
          </p:nvPr>
        </p:nvGraphicFramePr>
        <p:xfrm>
          <a:off x="323528" y="1451034"/>
          <a:ext cx="619283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31840" imgH="228600" progId="Equation.3">
                  <p:embed/>
                </p:oleObj>
              </mc:Choice>
              <mc:Fallback>
                <p:oleObj name="公式" r:id="rId2" imgW="2031840" imgH="228600" progId="Equation.3">
                  <p:embed/>
                  <p:pic>
                    <p:nvPicPr>
                      <p:cNvPr id="56322" name="Object 3">
                        <a:extLst>
                          <a:ext uri="{FF2B5EF4-FFF2-40B4-BE49-F238E27FC236}">
                            <a16:creationId xmlns:a16="http://schemas.microsoft.com/office/drawing/2014/main" id="{6894D0E6-72FC-4336-AB91-B97BAD3D71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451034"/>
                        <a:ext cx="6192837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2" name="Rectangle 18">
            <a:extLst>
              <a:ext uri="{FF2B5EF4-FFF2-40B4-BE49-F238E27FC236}">
                <a16:creationId xmlns:a16="http://schemas.microsoft.com/office/drawing/2014/main" id="{07CB88CD-F009-4F7B-AD52-039F6ADC0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1924" y="748132"/>
            <a:ext cx="1712912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prstShdw prst="shdw17" dist="17961" dir="2700000">
              <a:srgbClr val="999900"/>
            </a:prstShdw>
          </a:effectLst>
          <a:extLs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 dirty="0"/>
              <a:t>K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=</a:t>
            </a:r>
            <a:r>
              <a:rPr lang="en-US" altLang="zh-CN" sz="2400" i="1" dirty="0" err="1"/>
              <a:t>hf</a:t>
            </a:r>
            <a:r>
              <a:rPr lang="en-US" altLang="zh-CN" sz="2400" dirty="0"/>
              <a:t>(</a:t>
            </a:r>
            <a:r>
              <a:rPr lang="en-US" altLang="zh-CN" sz="2400" i="1" dirty="0"/>
              <a:t>x</a:t>
            </a:r>
            <a:r>
              <a:rPr lang="en-US" altLang="zh-CN" sz="2400" i="1" baseline="-25000" dirty="0"/>
              <a:t>i</a:t>
            </a:r>
            <a:r>
              <a:rPr lang="en-US" altLang="zh-CN" sz="2400" dirty="0"/>
              <a:t>, </a:t>
            </a:r>
            <a:r>
              <a:rPr lang="en-US" altLang="zh-CN" sz="2400" i="1" dirty="0"/>
              <a:t>y</a:t>
            </a:r>
            <a:r>
              <a:rPr lang="en-US" altLang="zh-CN" sz="2400" i="1" baseline="-25000" dirty="0"/>
              <a:t>i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A744601A-252B-46F1-A7FF-7A3D509EF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315742"/>
              </p:ext>
            </p:extLst>
          </p:nvPr>
        </p:nvGraphicFramePr>
        <p:xfrm>
          <a:off x="860099" y="2306347"/>
          <a:ext cx="57118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815840" imgH="228600" progId="Equation.3">
                  <p:embed/>
                </p:oleObj>
              </mc:Choice>
              <mc:Fallback>
                <p:oleObj name="公式" r:id="rId4" imgW="1815840" imgH="228600" progId="Equation.3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A744601A-252B-46F1-A7FF-7A3D509EF9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099" y="2306347"/>
                        <a:ext cx="5711825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6A725404-28F9-4146-8B50-3DE225F36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757964"/>
              </p:ext>
            </p:extLst>
          </p:nvPr>
        </p:nvGraphicFramePr>
        <p:xfrm>
          <a:off x="281456" y="3140398"/>
          <a:ext cx="4318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4120" imgH="114120" progId="Equation.3">
                  <p:embed/>
                </p:oleObj>
              </mc:Choice>
              <mc:Fallback>
                <p:oleObj name="公式" r:id="rId6" imgW="114120" imgH="114120" progId="Equation.3">
                  <p:embed/>
                  <p:pic>
                    <p:nvPicPr>
                      <p:cNvPr id="56324" name="Object 4">
                        <a:extLst>
                          <a:ext uri="{FF2B5EF4-FFF2-40B4-BE49-F238E27FC236}">
                            <a16:creationId xmlns:a16="http://schemas.microsoft.com/office/drawing/2014/main" id="{6A725404-28F9-4146-8B50-3DE225F365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56" y="3140398"/>
                        <a:ext cx="431800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5">
            <a:extLst>
              <a:ext uri="{FF2B5EF4-FFF2-40B4-BE49-F238E27FC236}">
                <a16:creationId xmlns:a16="http://schemas.microsoft.com/office/drawing/2014/main" id="{3A31FACB-AFAC-4296-AF04-A79C6DE6E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478718"/>
              </p:ext>
            </p:extLst>
          </p:nvPr>
        </p:nvGraphicFramePr>
        <p:xfrm>
          <a:off x="1456206" y="3068960"/>
          <a:ext cx="36179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180800" imgH="177480" progId="Equation.3">
                  <p:embed/>
                </p:oleObj>
              </mc:Choice>
              <mc:Fallback>
                <p:oleObj name="公式" r:id="rId8" imgW="1180800" imgH="177480" progId="Equation.3">
                  <p:embed/>
                  <p:pic>
                    <p:nvPicPr>
                      <p:cNvPr id="56325" name="Object 5">
                        <a:extLst>
                          <a:ext uri="{FF2B5EF4-FFF2-40B4-BE49-F238E27FC236}">
                            <a16:creationId xmlns:a16="http://schemas.microsoft.com/office/drawing/2014/main" id="{3A31FACB-AFAC-4296-AF04-A79C6DE6E6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206" y="3068960"/>
                        <a:ext cx="3617912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3">
            <a:extLst>
              <a:ext uri="{FF2B5EF4-FFF2-40B4-BE49-F238E27FC236}">
                <a16:creationId xmlns:a16="http://schemas.microsoft.com/office/drawing/2014/main" id="{6A877FDA-B8FF-4C16-BA7B-AF2043508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169294"/>
              </p:ext>
            </p:extLst>
          </p:nvPr>
        </p:nvGraphicFramePr>
        <p:xfrm>
          <a:off x="2349968" y="4292923"/>
          <a:ext cx="59912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904760" imgH="228600" progId="Equation.3">
                  <p:embed/>
                </p:oleObj>
              </mc:Choice>
              <mc:Fallback>
                <p:oleObj name="公式" r:id="rId10" imgW="1904760" imgH="228600" progId="Equation.3">
                  <p:embed/>
                  <p:pic>
                    <p:nvPicPr>
                      <p:cNvPr id="56326" name="Object 3">
                        <a:extLst>
                          <a:ext uri="{FF2B5EF4-FFF2-40B4-BE49-F238E27FC236}">
                            <a16:creationId xmlns:a16="http://schemas.microsoft.com/office/drawing/2014/main" id="{6A877FDA-B8FF-4C16-BA7B-AF20435089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968" y="4292923"/>
                        <a:ext cx="5991225" cy="693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3">
            <a:extLst>
              <a:ext uri="{FF2B5EF4-FFF2-40B4-BE49-F238E27FC236}">
                <a16:creationId xmlns:a16="http://schemas.microsoft.com/office/drawing/2014/main" id="{EF3CD4CB-2A7E-4F15-8CDA-D28B83A6F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857465"/>
              </p:ext>
            </p:extLst>
          </p:nvPr>
        </p:nvGraphicFramePr>
        <p:xfrm>
          <a:off x="2095968" y="3716660"/>
          <a:ext cx="3240088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990360" imgH="177480" progId="Equation.3">
                  <p:embed/>
                </p:oleObj>
              </mc:Choice>
              <mc:Fallback>
                <p:oleObj name="公式" r:id="rId12" imgW="990360" imgH="177480" progId="Equation.3">
                  <p:embed/>
                  <p:pic>
                    <p:nvPicPr>
                      <p:cNvPr id="56327" name="Object 3">
                        <a:extLst>
                          <a:ext uri="{FF2B5EF4-FFF2-40B4-BE49-F238E27FC236}">
                            <a16:creationId xmlns:a16="http://schemas.microsoft.com/office/drawing/2014/main" id="{EF3CD4CB-2A7E-4F15-8CDA-D28B83A6F5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968" y="3716660"/>
                        <a:ext cx="3240088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3">
            <a:extLst>
              <a:ext uri="{FF2B5EF4-FFF2-40B4-BE49-F238E27FC236}">
                <a16:creationId xmlns:a16="http://schemas.microsoft.com/office/drawing/2014/main" id="{511814E0-44D9-4A20-9D5D-A7EBC5B718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483778"/>
              </p:ext>
            </p:extLst>
          </p:nvPr>
        </p:nvGraphicFramePr>
        <p:xfrm>
          <a:off x="2134068" y="5158110"/>
          <a:ext cx="42370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295280" imgH="177480" progId="Equation.3">
                  <p:embed/>
                </p:oleObj>
              </mc:Choice>
              <mc:Fallback>
                <p:oleObj name="公式" r:id="rId14" imgW="1295280" imgH="177480" progId="Equation.3">
                  <p:embed/>
                  <p:pic>
                    <p:nvPicPr>
                      <p:cNvPr id="56328" name="Object 3">
                        <a:extLst>
                          <a:ext uri="{FF2B5EF4-FFF2-40B4-BE49-F238E27FC236}">
                            <a16:creationId xmlns:a16="http://schemas.microsoft.com/office/drawing/2014/main" id="{511814E0-44D9-4A20-9D5D-A7EBC5B718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4068" y="5158110"/>
                        <a:ext cx="4237038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3">
            <a:extLst>
              <a:ext uri="{FF2B5EF4-FFF2-40B4-BE49-F238E27FC236}">
                <a16:creationId xmlns:a16="http://schemas.microsoft.com/office/drawing/2014/main" id="{E07C5325-DE84-416B-99E7-BD0A21C12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442610"/>
              </p:ext>
            </p:extLst>
          </p:nvPr>
        </p:nvGraphicFramePr>
        <p:xfrm>
          <a:off x="2384893" y="5791523"/>
          <a:ext cx="492601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549080" imgH="228600" progId="Equation.3">
                  <p:embed/>
                </p:oleObj>
              </mc:Choice>
              <mc:Fallback>
                <p:oleObj name="公式" r:id="rId16" imgW="1549080" imgH="228600" progId="Equation.3">
                  <p:embed/>
                  <p:pic>
                    <p:nvPicPr>
                      <p:cNvPr id="56329" name="Object 3">
                        <a:extLst>
                          <a:ext uri="{FF2B5EF4-FFF2-40B4-BE49-F238E27FC236}">
                            <a16:creationId xmlns:a16="http://schemas.microsoft.com/office/drawing/2014/main" id="{E07C5325-DE84-416B-99E7-BD0A21C123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893" y="5791523"/>
                        <a:ext cx="4926013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66">
            <a:extLst>
              <a:ext uri="{FF2B5EF4-FFF2-40B4-BE49-F238E27FC236}">
                <a16:creationId xmlns:a16="http://schemas.microsoft.com/office/drawing/2014/main" id="{FF06D9D7-8549-4C8F-BE50-BBEB1ECE8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8640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433C1E70-9732-FC47-8B8C-A3B694D599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14400"/>
              </p:ext>
            </p:extLst>
          </p:nvPr>
        </p:nvGraphicFramePr>
        <p:xfrm>
          <a:off x="404487" y="723526"/>
          <a:ext cx="57213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2070000" imgH="177480" progId="Equation.3">
                  <p:embed/>
                </p:oleObj>
              </mc:Choice>
              <mc:Fallback>
                <p:oleObj name="公式" r:id="rId18" imgW="2070000" imgH="177480" progId="Equation.3">
                  <p:embed/>
                  <p:pic>
                    <p:nvPicPr>
                      <p:cNvPr id="55300" name="Object 2">
                        <a:extLst>
                          <a:ext uri="{FF2B5EF4-FFF2-40B4-BE49-F238E27FC236}">
                            <a16:creationId xmlns:a16="http://schemas.microsoft.com/office/drawing/2014/main" id="{023B9A27-C4CE-48BD-BF0C-2F9806074E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87" y="723526"/>
                        <a:ext cx="5721350" cy="50641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D8A29E29-A2A7-4743-93EE-B66A8480A35D}"/>
              </a:ext>
            </a:extLst>
          </p:cNvPr>
          <p:cNvSpPr txBox="1"/>
          <p:nvPr/>
        </p:nvSpPr>
        <p:spPr>
          <a:xfrm>
            <a:off x="4788836" y="2376337"/>
            <a:ext cx="251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kumimoji="1"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0C31C6-10C3-A94E-9306-A74FB9669707}"/>
              </a:ext>
            </a:extLst>
          </p:cNvPr>
          <p:cNvSpPr txBox="1"/>
          <p:nvPr/>
        </p:nvSpPr>
        <p:spPr>
          <a:xfrm>
            <a:off x="6571924" y="4379888"/>
            <a:ext cx="251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kumimoji="1"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DB9C83-1169-0347-BD82-24A7B5E369A6}"/>
              </a:ext>
            </a:extLst>
          </p:cNvPr>
          <p:cNvSpPr txBox="1"/>
          <p:nvPr/>
        </p:nvSpPr>
        <p:spPr>
          <a:xfrm>
            <a:off x="5580112" y="5867722"/>
            <a:ext cx="251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kumimoji="1"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E4857CD5-BCA6-8149-BA06-C6BFAC8D4E3E}"/>
              </a:ext>
            </a:extLst>
          </p:cNvPr>
          <p:cNvCxnSpPr>
            <a:cxnSpLocks/>
          </p:cNvCxnSpPr>
          <p:nvPr/>
        </p:nvCxnSpPr>
        <p:spPr>
          <a:xfrm>
            <a:off x="4428796" y="2060848"/>
            <a:ext cx="35922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A417F6F3-DC5A-A940-943F-FD404A073088}"/>
              </a:ext>
            </a:extLst>
          </p:cNvPr>
          <p:cNvCxnSpPr>
            <a:cxnSpLocks/>
          </p:cNvCxnSpPr>
          <p:nvPr/>
        </p:nvCxnSpPr>
        <p:spPr>
          <a:xfrm flipV="1">
            <a:off x="4788024" y="1205332"/>
            <a:ext cx="1783900" cy="4954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A13242F-C62A-374D-8E34-87E22C880E78}"/>
              </a:ext>
            </a:extLst>
          </p:cNvPr>
          <p:cNvCxnSpPr>
            <a:cxnSpLocks/>
          </p:cNvCxnSpPr>
          <p:nvPr/>
        </p:nvCxnSpPr>
        <p:spPr>
          <a:xfrm>
            <a:off x="2545482" y="5733256"/>
            <a:ext cx="368270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586009BA-A890-A84E-8133-CC1A48CAB171}"/>
              </a:ext>
            </a:extLst>
          </p:cNvPr>
          <p:cNvCxnSpPr>
            <a:cxnSpLocks/>
          </p:cNvCxnSpPr>
          <p:nvPr/>
        </p:nvCxnSpPr>
        <p:spPr>
          <a:xfrm>
            <a:off x="2545482" y="6491610"/>
            <a:ext cx="4765424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43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417DCF07-DDC6-4A0D-AF84-E70B204221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480857"/>
              </p:ext>
            </p:extLst>
          </p:nvPr>
        </p:nvGraphicFramePr>
        <p:xfrm>
          <a:off x="683568" y="476672"/>
          <a:ext cx="64087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000" imgH="355320" progId="Equation.DSMT4">
                  <p:embed/>
                </p:oleObj>
              </mc:Choice>
              <mc:Fallback>
                <p:oleObj name="Equation" r:id="rId2" imgW="2070000" imgH="355320" progId="Equation.DSMT4">
                  <p:embed/>
                  <p:pic>
                    <p:nvPicPr>
                      <p:cNvPr id="55298" name="Object 6">
                        <a:extLst>
                          <a:ext uri="{FF2B5EF4-FFF2-40B4-BE49-F238E27FC236}">
                            <a16:creationId xmlns:a16="http://schemas.microsoft.com/office/drawing/2014/main" id="{D4083751-5792-43CD-B8B4-CB31663006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76672"/>
                        <a:ext cx="6408737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D1EBED96-D495-4BF2-8164-433E64AA51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265128"/>
              </p:ext>
            </p:extLst>
          </p:nvPr>
        </p:nvGraphicFramePr>
        <p:xfrm>
          <a:off x="1763043" y="1475407"/>
          <a:ext cx="6046788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81080" imgH="355320" progId="Equation.DSMT4">
                  <p:embed/>
                </p:oleObj>
              </mc:Choice>
              <mc:Fallback>
                <p:oleObj name="Equation" r:id="rId4" imgW="1981080" imgH="355320" progId="Equation.DSMT4">
                  <p:embed/>
                  <p:pic>
                    <p:nvPicPr>
                      <p:cNvPr id="55299" name="Object 6">
                        <a:extLst>
                          <a:ext uri="{FF2B5EF4-FFF2-40B4-BE49-F238E27FC236}">
                            <a16:creationId xmlns:a16="http://schemas.microsoft.com/office/drawing/2014/main" id="{3D271420-129C-4B23-9FB5-E70C18BEF5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043" y="1475407"/>
                        <a:ext cx="6046788" cy="106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9675F5C6-A875-4861-AD74-CDEBDF3D46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701772"/>
              </p:ext>
            </p:extLst>
          </p:nvPr>
        </p:nvGraphicFramePr>
        <p:xfrm>
          <a:off x="683568" y="2636912"/>
          <a:ext cx="36179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80800" imgH="177480" progId="Equation.3">
                  <p:embed/>
                </p:oleObj>
              </mc:Choice>
              <mc:Fallback>
                <p:oleObj name="公式" r:id="rId6" imgW="1180800" imgH="177480" progId="Equation.3">
                  <p:embed/>
                  <p:pic>
                    <p:nvPicPr>
                      <p:cNvPr id="56325" name="Object 5">
                        <a:extLst>
                          <a:ext uri="{FF2B5EF4-FFF2-40B4-BE49-F238E27FC236}">
                            <a16:creationId xmlns:a16="http://schemas.microsoft.com/office/drawing/2014/main" id="{3A31FACB-AFAC-4296-AF04-A79C6DE6E6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636912"/>
                        <a:ext cx="3617912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F5C98E1A-C27D-41BB-B4C9-A6F041CC98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196816"/>
              </p:ext>
            </p:extLst>
          </p:nvPr>
        </p:nvGraphicFramePr>
        <p:xfrm>
          <a:off x="179512" y="3284984"/>
          <a:ext cx="4032448" cy="534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295280" imgH="177480" progId="Equation.3">
                  <p:embed/>
                </p:oleObj>
              </mc:Choice>
              <mc:Fallback>
                <p:oleObj name="公式" r:id="rId8" imgW="1295280" imgH="177480" progId="Equation.3">
                  <p:embed/>
                  <p:pic>
                    <p:nvPicPr>
                      <p:cNvPr id="56328" name="Object 3">
                        <a:extLst>
                          <a:ext uri="{FF2B5EF4-FFF2-40B4-BE49-F238E27FC236}">
                            <a16:creationId xmlns:a16="http://schemas.microsoft.com/office/drawing/2014/main" id="{511814E0-44D9-4A20-9D5D-A7EBC5B718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3284984"/>
                        <a:ext cx="4032448" cy="5348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65B81627-7796-4630-8D89-D98B0C9BA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804646"/>
              </p:ext>
            </p:extLst>
          </p:nvPr>
        </p:nvGraphicFramePr>
        <p:xfrm>
          <a:off x="4067944" y="3212976"/>
          <a:ext cx="492601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549080" imgH="228600" progId="Equation.3">
                  <p:embed/>
                </p:oleObj>
              </mc:Choice>
              <mc:Fallback>
                <p:oleObj name="公式" r:id="rId10" imgW="1549080" imgH="228600" progId="Equation.3">
                  <p:embed/>
                  <p:pic>
                    <p:nvPicPr>
                      <p:cNvPr id="56329" name="Object 3">
                        <a:extLst>
                          <a:ext uri="{FF2B5EF4-FFF2-40B4-BE49-F238E27FC236}">
                            <a16:creationId xmlns:a16="http://schemas.microsoft.com/office/drawing/2014/main" id="{E07C5325-DE84-416B-99E7-BD0A21C123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3212976"/>
                        <a:ext cx="4926013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3C8DC6D-8763-4DA8-AAE9-134313AB57E1}"/>
              </a:ext>
            </a:extLst>
          </p:cNvPr>
          <p:cNvSpPr txBox="1"/>
          <p:nvPr/>
        </p:nvSpPr>
        <p:spPr>
          <a:xfrm>
            <a:off x="154261" y="4018210"/>
            <a:ext cx="467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上两式逐项系数比对：</a:t>
            </a:r>
            <a:endParaRPr lang="zh-CN" altLang="en-US" sz="28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D631D156-1BB4-4849-89F8-F285873AEC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60335"/>
              </p:ext>
            </p:extLst>
          </p:nvPr>
        </p:nvGraphicFramePr>
        <p:xfrm>
          <a:off x="827584" y="4365104"/>
          <a:ext cx="5589588" cy="969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612800" imgH="317160" progId="Equation.3">
                  <p:embed/>
                </p:oleObj>
              </mc:Choice>
              <mc:Fallback>
                <p:oleObj name="公式" r:id="rId12" imgW="1612800" imgH="317160" progId="Equation.3">
                  <p:embed/>
                  <p:pic>
                    <p:nvPicPr>
                      <p:cNvPr id="57347" name="Object 3">
                        <a:extLst>
                          <a:ext uri="{FF2B5EF4-FFF2-40B4-BE49-F238E27FC236}">
                            <a16:creationId xmlns:a16="http://schemas.microsoft.com/office/drawing/2014/main" id="{B7FE40D1-E6FA-4EEB-890E-582A2964C5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365104"/>
                        <a:ext cx="5589588" cy="9696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utoShape 67">
            <a:extLst>
              <a:ext uri="{FF2B5EF4-FFF2-40B4-BE49-F238E27FC236}">
                <a16:creationId xmlns:a16="http://schemas.microsoft.com/office/drawing/2014/main" id="{63F436B6-3EEB-4AC4-8DEC-E06118566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297" y="4149080"/>
            <a:ext cx="1728192" cy="1080120"/>
          </a:xfrm>
          <a:prstGeom prst="wedgeEllipseCallout">
            <a:avLst>
              <a:gd name="adj1" fmla="val -91255"/>
              <a:gd name="adj2" fmla="val 19955"/>
            </a:avLst>
          </a:prstGeom>
          <a:gradFill rotWithShape="0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个未知数，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个方程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53EE86-31C1-2144-97FD-C358942CE74A}"/>
              </a:ext>
            </a:extLst>
          </p:cNvPr>
          <p:cNvSpPr txBox="1"/>
          <p:nvPr/>
        </p:nvSpPr>
        <p:spPr>
          <a:xfrm>
            <a:off x="6084168" y="1777579"/>
            <a:ext cx="251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kumimoji="1"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05DA16-5712-204D-8E94-B72A3BE0D38B}"/>
              </a:ext>
            </a:extLst>
          </p:cNvPr>
          <p:cNvSpPr txBox="1"/>
          <p:nvPr/>
        </p:nvSpPr>
        <p:spPr>
          <a:xfrm>
            <a:off x="7272335" y="3284984"/>
            <a:ext cx="25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kumimoji="1"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4021D8C7-AAC0-4B4F-904F-18BA8A64F9CF}"/>
              </a:ext>
            </a:extLst>
          </p:cNvPr>
          <p:cNvCxnSpPr/>
          <p:nvPr/>
        </p:nvCxnSpPr>
        <p:spPr>
          <a:xfrm>
            <a:off x="1763043" y="3819823"/>
            <a:ext cx="86474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7389A00C-3962-5C43-9701-6CA997E84B7C}"/>
              </a:ext>
            </a:extLst>
          </p:cNvPr>
          <p:cNvCxnSpPr>
            <a:cxnSpLocks/>
          </p:cNvCxnSpPr>
          <p:nvPr/>
        </p:nvCxnSpPr>
        <p:spPr>
          <a:xfrm>
            <a:off x="4427984" y="3861048"/>
            <a:ext cx="6480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88876AD-5D37-FB4B-BE47-0B835CE4E095}"/>
              </a:ext>
            </a:extLst>
          </p:cNvPr>
          <p:cNvCxnSpPr>
            <a:cxnSpLocks/>
          </p:cNvCxnSpPr>
          <p:nvPr/>
        </p:nvCxnSpPr>
        <p:spPr>
          <a:xfrm>
            <a:off x="6227564" y="3862162"/>
            <a:ext cx="576684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617B6B9-AD52-1D41-AAD0-DF42D5DCAD4F}"/>
              </a:ext>
            </a:extLst>
          </p:cNvPr>
          <p:cNvSpPr txBox="1"/>
          <p:nvPr/>
        </p:nvSpPr>
        <p:spPr>
          <a:xfrm>
            <a:off x="1403648" y="184522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√</a:t>
            </a:r>
            <a:endParaRPr kumimoji="1"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6098E6-85C4-DC42-9670-274CA078A0F2}"/>
              </a:ext>
            </a:extLst>
          </p:cNvPr>
          <p:cNvSpPr txBox="1"/>
          <p:nvPr/>
        </p:nvSpPr>
        <p:spPr>
          <a:xfrm>
            <a:off x="-91961" y="328498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√</a:t>
            </a:r>
            <a:endParaRPr kumimoji="1"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160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50" name="Group 21">
            <a:extLst>
              <a:ext uri="{FF2B5EF4-FFF2-40B4-BE49-F238E27FC236}">
                <a16:creationId xmlns:a16="http://schemas.microsoft.com/office/drawing/2014/main" id="{EFD4DE07-7E07-439D-9476-A6DEE5F87A94}"/>
              </a:ext>
            </a:extLst>
          </p:cNvPr>
          <p:cNvGrpSpPr>
            <a:grpSpLocks/>
          </p:cNvGrpSpPr>
          <p:nvPr/>
        </p:nvGrpSpPr>
        <p:grpSpPr bwMode="auto">
          <a:xfrm>
            <a:off x="1620044" y="1598860"/>
            <a:ext cx="5903913" cy="1117600"/>
            <a:chOff x="839" y="1026"/>
            <a:chExt cx="3719" cy="680"/>
          </a:xfrm>
        </p:grpSpPr>
        <p:sp>
          <p:nvSpPr>
            <p:cNvPr id="57355" name="AutoShape 65" descr="新闻纸">
              <a:extLst>
                <a:ext uri="{FF2B5EF4-FFF2-40B4-BE49-F238E27FC236}">
                  <a16:creationId xmlns:a16="http://schemas.microsoft.com/office/drawing/2014/main" id="{96236324-4A45-4DDA-916A-AF8483287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1026"/>
              <a:ext cx="3719" cy="680"/>
            </a:xfrm>
            <a:prstGeom prst="bevel">
              <a:avLst>
                <a:gd name="adj" fmla="val 8171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57347" name="Object 3">
              <a:extLst>
                <a:ext uri="{FF2B5EF4-FFF2-40B4-BE49-F238E27FC236}">
                  <a16:creationId xmlns:a16="http://schemas.microsoft.com/office/drawing/2014/main" id="{B7FE40D1-E6FA-4EEB-890E-582A2964C5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0" y="1071"/>
            <a:ext cx="3521" cy="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612800" imgH="317160" progId="Equation.3">
                    <p:embed/>
                  </p:oleObj>
                </mc:Choice>
                <mc:Fallback>
                  <p:oleObj name="公式" r:id="rId3" imgW="1612800" imgH="317160" progId="Equation.3">
                    <p:embed/>
                    <p:pic>
                      <p:nvPicPr>
                        <p:cNvPr id="57347" name="Object 3">
                          <a:extLst>
                            <a:ext uri="{FF2B5EF4-FFF2-40B4-BE49-F238E27FC236}">
                              <a16:creationId xmlns:a16="http://schemas.microsoft.com/office/drawing/2014/main" id="{B7FE40D1-E6FA-4EEB-890E-582A2964C5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071"/>
                          <a:ext cx="3521" cy="5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Text Box 22">
            <a:extLst>
              <a:ext uri="{FF2B5EF4-FFF2-40B4-BE49-F238E27FC236}">
                <a16:creationId xmlns:a16="http://schemas.microsoft.com/office/drawing/2014/main" id="{02140D20-D7E6-4A7D-BBAC-1DD431BD4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566" y="3039020"/>
            <a:ext cx="731286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方程组存在</a:t>
            </a:r>
            <a:r>
              <a:rPr lang="zh-CN" altLang="en-US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无穷多个解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所有满足上述条件的</a:t>
            </a:r>
            <a:r>
              <a:rPr lang="en-US" altLang="zh-CN" i="1" dirty="0">
                <a:ea typeface="楷体_GB2312" pitchFamily="49" charset="-122"/>
                <a:cs typeface="Times New Roman" panose="02020603050405020304" pitchFamily="18" charset="0"/>
              </a:rPr>
              <a:t>Runge</a:t>
            </a:r>
            <a:r>
              <a:rPr lang="en-US" altLang="zh-CN" dirty="0"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i="1" dirty="0" err="1">
                <a:ea typeface="楷体_GB2312" pitchFamily="49" charset="-122"/>
                <a:cs typeface="Times New Roman" panose="02020603050405020304" pitchFamily="18" charset="0"/>
              </a:rPr>
              <a:t>Kutta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格式统称为</a:t>
            </a:r>
            <a:r>
              <a:rPr lang="zh-CN" altLang="en-US" b="1" dirty="0">
                <a:solidFill>
                  <a:srgbClr val="FF0000"/>
                </a:solidFill>
                <a:ea typeface="楷体_GB2312" pitchFamily="49" charset="-122"/>
              </a:rPr>
              <a:t>二</a:t>
            </a: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阶龙格</a:t>
            </a:r>
            <a:r>
              <a:rPr lang="en-US" altLang="zh-CN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库塔格式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57353" name="Text Box 1038">
            <a:extLst>
              <a:ext uri="{FF2B5EF4-FFF2-40B4-BE49-F238E27FC236}">
                <a16:creationId xmlns:a16="http://schemas.microsoft.com/office/drawing/2014/main" id="{A8D71FCA-308B-4699-977B-3BC37B2D5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95" y="836712"/>
            <a:ext cx="7191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令</a:t>
            </a:r>
            <a:r>
              <a:rPr lang="zh-CN" altLang="en-US" b="1">
                <a:latin typeface="宋体" panose="02010600030101010101" pitchFamily="2" charset="-122"/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57346" name="Object 6">
            <a:extLst>
              <a:ext uri="{FF2B5EF4-FFF2-40B4-BE49-F238E27FC236}">
                <a16:creationId xmlns:a16="http://schemas.microsoft.com/office/drawing/2014/main" id="{9B011C2B-A6EA-468B-B739-3C5618E42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33967"/>
              </p:ext>
            </p:extLst>
          </p:nvPr>
        </p:nvGraphicFramePr>
        <p:xfrm>
          <a:off x="971600" y="836712"/>
          <a:ext cx="2322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672840" imgH="177480" progId="Equation.3">
                  <p:embed/>
                </p:oleObj>
              </mc:Choice>
              <mc:Fallback>
                <p:oleObj name="公式" r:id="rId5" imgW="672840" imgH="177480" progId="Equation.3">
                  <p:embed/>
                  <p:pic>
                    <p:nvPicPr>
                      <p:cNvPr id="57346" name="Object 6">
                        <a:extLst>
                          <a:ext uri="{FF2B5EF4-FFF2-40B4-BE49-F238E27FC236}">
                            <a16:creationId xmlns:a16="http://schemas.microsoft.com/office/drawing/2014/main" id="{9B011C2B-A6EA-468B-B739-3C5618E42D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836712"/>
                        <a:ext cx="2322513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4" name="Text Box 1038">
            <a:extLst>
              <a:ext uri="{FF2B5EF4-FFF2-40B4-BE49-F238E27FC236}">
                <a16:creationId xmlns:a16="http://schemas.microsoft.com/office/drawing/2014/main" id="{3B7628C5-1C8D-4CCC-B777-499EBA32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2582" y="836712"/>
            <a:ext cx="42497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对应项的系数相等，得到</a:t>
            </a:r>
            <a:r>
              <a:rPr lang="zh-CN" altLang="en-US" b="1" dirty="0">
                <a:latin typeface="宋体" panose="02010600030101010101" pitchFamily="2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" name="Text Box 366">
            <a:extLst>
              <a:ext uri="{FF2B5EF4-FFF2-40B4-BE49-F238E27FC236}">
                <a16:creationId xmlns:a16="http://schemas.microsoft.com/office/drawing/2014/main" id="{60DCFB64-7898-4333-9CF0-03385EF58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8640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C87309-74EA-F746-A168-65D8933A9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740" y="4394893"/>
            <a:ext cx="4680520" cy="14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90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82" name="Text Box 24">
            <a:extLst>
              <a:ext uri="{FF2B5EF4-FFF2-40B4-BE49-F238E27FC236}">
                <a16:creationId xmlns:a16="http://schemas.microsoft.com/office/drawing/2014/main" id="{F8FB2D7A-90F2-4F1D-A385-CF0DCC457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878441"/>
            <a:ext cx="8153400" cy="111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5000"/>
              </a:lnSpc>
              <a:spcBef>
                <a:spcPct val="50000"/>
              </a:spcBef>
            </a:pPr>
            <a:r>
              <a:rPr lang="zh-CN" altLang="en-US" sz="2600" b="1" dirty="0">
                <a:latin typeface="楷体_GB2312" pitchFamily="49" charset="-122"/>
                <a:ea typeface="楷体_GB2312" pitchFamily="49" charset="-122"/>
              </a:rPr>
              <a:t>当                                   时的二阶龙格</a:t>
            </a:r>
            <a:r>
              <a:rPr lang="en-US" altLang="zh-CN" sz="26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600" b="1" dirty="0">
                <a:latin typeface="楷体_GB2312" pitchFamily="49" charset="-122"/>
                <a:ea typeface="楷体_GB2312" pitchFamily="49" charset="-122"/>
              </a:rPr>
              <a:t>库塔公式，就是</a:t>
            </a:r>
            <a:r>
              <a:rPr lang="zh-CN" altLang="en-US" sz="2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改进的欧拉法。</a:t>
            </a:r>
            <a:r>
              <a:rPr lang="zh-CN" altLang="en-US" sz="2600" b="1" dirty="0">
                <a:solidFill>
                  <a:srgbClr val="FF0000"/>
                </a:solidFill>
                <a:latin typeface="楷体_GB2312" pitchFamily="49" charset="-122"/>
              </a:rPr>
              <a:t> </a:t>
            </a:r>
          </a:p>
        </p:txBody>
      </p:sp>
      <p:graphicFrame>
        <p:nvGraphicFramePr>
          <p:cNvPr id="58370" name="Object 4">
            <a:extLst>
              <a:ext uri="{FF2B5EF4-FFF2-40B4-BE49-F238E27FC236}">
                <a16:creationId xmlns:a16="http://schemas.microsoft.com/office/drawing/2014/main" id="{5ED4C65A-3F8D-459C-8A4D-018A61B994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94756"/>
              </p:ext>
            </p:extLst>
          </p:nvPr>
        </p:nvGraphicFramePr>
        <p:xfrm>
          <a:off x="898401" y="764704"/>
          <a:ext cx="34575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2" imgW="1168200" imgH="317160" progId="Equation.3">
                  <p:embed/>
                </p:oleObj>
              </mc:Choice>
              <mc:Fallback>
                <p:oleObj name="Microsoft Equation 3.0" r:id="rId2" imgW="1168200" imgH="317160" progId="Equation.3">
                  <p:embed/>
                  <p:pic>
                    <p:nvPicPr>
                      <p:cNvPr id="58370" name="Object 4">
                        <a:extLst>
                          <a:ext uri="{FF2B5EF4-FFF2-40B4-BE49-F238E27FC236}">
                            <a16:creationId xmlns:a16="http://schemas.microsoft.com/office/drawing/2014/main" id="{5ED4C65A-3F8D-459C-8A4D-018A61B994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401" y="764704"/>
                        <a:ext cx="3457575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>
            <a:extLst>
              <a:ext uri="{FF2B5EF4-FFF2-40B4-BE49-F238E27FC236}">
                <a16:creationId xmlns:a16="http://schemas.microsoft.com/office/drawing/2014/main" id="{ADC5CADE-662A-44AF-B6B4-84893692F254}"/>
              </a:ext>
            </a:extLst>
          </p:cNvPr>
          <p:cNvGrpSpPr>
            <a:grpSpLocks/>
          </p:cNvGrpSpPr>
          <p:nvPr/>
        </p:nvGrpSpPr>
        <p:grpSpPr bwMode="auto">
          <a:xfrm>
            <a:off x="5508104" y="2448532"/>
            <a:ext cx="3048000" cy="2878138"/>
            <a:chOff x="778" y="432"/>
            <a:chExt cx="3158" cy="2547"/>
          </a:xfrm>
        </p:grpSpPr>
        <p:sp>
          <p:nvSpPr>
            <p:cNvPr id="58387" name="Line 2">
              <a:extLst>
                <a:ext uri="{FF2B5EF4-FFF2-40B4-BE49-F238E27FC236}">
                  <a16:creationId xmlns:a16="http://schemas.microsoft.com/office/drawing/2014/main" id="{C9509B60-5673-4830-A9B6-71AF3529B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" y="2688"/>
              <a:ext cx="3073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/>
            </a:p>
          </p:txBody>
        </p:sp>
        <p:sp>
          <p:nvSpPr>
            <p:cNvPr id="58388" name="Line 3">
              <a:extLst>
                <a:ext uri="{FF2B5EF4-FFF2-40B4-BE49-F238E27FC236}">
                  <a16:creationId xmlns:a16="http://schemas.microsoft.com/office/drawing/2014/main" id="{6734C1C0-FFFB-48A2-82F4-BE2978E19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432"/>
              <a:ext cx="0" cy="24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/>
            </a:p>
          </p:txBody>
        </p:sp>
        <p:sp>
          <p:nvSpPr>
            <p:cNvPr id="58389" name="Freeform 4">
              <a:extLst>
                <a:ext uri="{FF2B5EF4-FFF2-40B4-BE49-F238E27FC236}">
                  <a16:creationId xmlns:a16="http://schemas.microsoft.com/office/drawing/2014/main" id="{8A52B5B4-0F84-4310-A3F6-8767C383C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944"/>
              <a:ext cx="1824" cy="1216"/>
            </a:xfrm>
            <a:custGeom>
              <a:avLst/>
              <a:gdLst>
                <a:gd name="T0" fmla="*/ 0 w 1824"/>
                <a:gd name="T1" fmla="*/ 1216 h 1216"/>
                <a:gd name="T2" fmla="*/ 192 w 1824"/>
                <a:gd name="T3" fmla="*/ 736 h 1216"/>
                <a:gd name="T4" fmla="*/ 576 w 1824"/>
                <a:gd name="T5" fmla="*/ 304 h 1216"/>
                <a:gd name="T6" fmla="*/ 864 w 1824"/>
                <a:gd name="T7" fmla="*/ 112 h 1216"/>
                <a:gd name="T8" fmla="*/ 1200 w 1824"/>
                <a:gd name="T9" fmla="*/ 16 h 1216"/>
                <a:gd name="T10" fmla="*/ 1584 w 1824"/>
                <a:gd name="T11" fmla="*/ 16 h 1216"/>
                <a:gd name="T12" fmla="*/ 1824 w 1824"/>
                <a:gd name="T13" fmla="*/ 64 h 1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24"/>
                <a:gd name="T22" fmla="*/ 0 h 1216"/>
                <a:gd name="T23" fmla="*/ 1824 w 1824"/>
                <a:gd name="T24" fmla="*/ 1216 h 12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24" h="1216">
                  <a:moveTo>
                    <a:pt x="0" y="1216"/>
                  </a:moveTo>
                  <a:cubicBezTo>
                    <a:pt x="48" y="1052"/>
                    <a:pt x="96" y="888"/>
                    <a:pt x="192" y="736"/>
                  </a:cubicBezTo>
                  <a:cubicBezTo>
                    <a:pt x="288" y="584"/>
                    <a:pt x="464" y="408"/>
                    <a:pt x="576" y="304"/>
                  </a:cubicBezTo>
                  <a:cubicBezTo>
                    <a:pt x="688" y="200"/>
                    <a:pt x="760" y="160"/>
                    <a:pt x="864" y="112"/>
                  </a:cubicBezTo>
                  <a:cubicBezTo>
                    <a:pt x="968" y="64"/>
                    <a:pt x="1080" y="32"/>
                    <a:pt x="1200" y="16"/>
                  </a:cubicBezTo>
                  <a:cubicBezTo>
                    <a:pt x="1320" y="0"/>
                    <a:pt x="1480" y="8"/>
                    <a:pt x="1584" y="16"/>
                  </a:cubicBezTo>
                  <a:cubicBezTo>
                    <a:pt x="1688" y="24"/>
                    <a:pt x="1756" y="44"/>
                    <a:pt x="1824" y="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endParaRPr lang="zh-CN" altLang="en-US"/>
            </a:p>
          </p:txBody>
        </p:sp>
        <p:sp>
          <p:nvSpPr>
            <p:cNvPr id="58390" name="Line 5">
              <a:extLst>
                <a:ext uri="{FF2B5EF4-FFF2-40B4-BE49-F238E27FC236}">
                  <a16:creationId xmlns:a16="http://schemas.microsoft.com/office/drawing/2014/main" id="{641BB272-9BC4-4606-8D18-A3EB14C00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160"/>
              <a:ext cx="0" cy="52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/>
            </a:p>
          </p:txBody>
        </p:sp>
        <p:sp>
          <p:nvSpPr>
            <p:cNvPr id="58391" name="Line 6">
              <a:extLst>
                <a:ext uri="{FF2B5EF4-FFF2-40B4-BE49-F238E27FC236}">
                  <a16:creationId xmlns:a16="http://schemas.microsoft.com/office/drawing/2014/main" id="{B13D03E4-98BD-4590-98AB-0E2E1CC1A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008"/>
              <a:ext cx="0" cy="16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/>
            </a:p>
          </p:txBody>
        </p:sp>
        <p:graphicFrame>
          <p:nvGraphicFramePr>
            <p:cNvPr id="58375" name="Object 17">
              <a:extLst>
                <a:ext uri="{FF2B5EF4-FFF2-40B4-BE49-F238E27FC236}">
                  <a16:creationId xmlns:a16="http://schemas.microsoft.com/office/drawing/2014/main" id="{68094544-BDC1-464E-9750-7E3A8F3B30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2" y="2751"/>
            <a:ext cx="168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39680" imgH="190440" progId="Equation.3">
                    <p:embed/>
                  </p:oleObj>
                </mc:Choice>
                <mc:Fallback>
                  <p:oleObj name="公式" r:id="rId4" imgW="139680" imgH="190440" progId="Equation.3">
                    <p:embed/>
                    <p:pic>
                      <p:nvPicPr>
                        <p:cNvPr id="58375" name="Object 17">
                          <a:extLst>
                            <a:ext uri="{FF2B5EF4-FFF2-40B4-BE49-F238E27FC236}">
                              <a16:creationId xmlns:a16="http://schemas.microsoft.com/office/drawing/2014/main" id="{68094544-BDC1-464E-9750-7E3A8F3B30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2" y="2751"/>
                          <a:ext cx="168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6" name="Object 18">
              <a:extLst>
                <a:ext uri="{FF2B5EF4-FFF2-40B4-BE49-F238E27FC236}">
                  <a16:creationId xmlns:a16="http://schemas.microsoft.com/office/drawing/2014/main" id="{38BD0DDC-50FD-483E-BFCB-AD24862704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4" y="2751"/>
            <a:ext cx="271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28600" imgH="190440" progId="Equation.3">
                    <p:embed/>
                  </p:oleObj>
                </mc:Choice>
                <mc:Fallback>
                  <p:oleObj name="公式" r:id="rId6" imgW="228600" imgH="190440" progId="Equation.3">
                    <p:embed/>
                    <p:pic>
                      <p:nvPicPr>
                        <p:cNvPr id="58376" name="Object 18">
                          <a:extLst>
                            <a:ext uri="{FF2B5EF4-FFF2-40B4-BE49-F238E27FC236}">
                              <a16:creationId xmlns:a16="http://schemas.microsoft.com/office/drawing/2014/main" id="{38BD0DDC-50FD-483E-BFCB-AD24862704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2751"/>
                          <a:ext cx="271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7" name="Object 19">
              <a:extLst>
                <a:ext uri="{FF2B5EF4-FFF2-40B4-BE49-F238E27FC236}">
                  <a16:creationId xmlns:a16="http://schemas.microsoft.com/office/drawing/2014/main" id="{D0447335-2FF1-4841-BA8C-E7EEDA46E0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4" y="2780"/>
            <a:ext cx="150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26720" imgH="139680" progId="Equation.3">
                    <p:embed/>
                  </p:oleObj>
                </mc:Choice>
                <mc:Fallback>
                  <p:oleObj name="公式" r:id="rId8" imgW="126720" imgH="139680" progId="Equation.3">
                    <p:embed/>
                    <p:pic>
                      <p:nvPicPr>
                        <p:cNvPr id="58377" name="Object 19">
                          <a:extLst>
                            <a:ext uri="{FF2B5EF4-FFF2-40B4-BE49-F238E27FC236}">
                              <a16:creationId xmlns:a16="http://schemas.microsoft.com/office/drawing/2014/main" id="{D0447335-2FF1-4841-BA8C-E7EEDA46E0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2780"/>
                          <a:ext cx="150" cy="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8" name="Object 20">
              <a:extLst>
                <a:ext uri="{FF2B5EF4-FFF2-40B4-BE49-F238E27FC236}">
                  <a16:creationId xmlns:a16="http://schemas.microsoft.com/office/drawing/2014/main" id="{033F6DE8-9C12-4114-8C7E-E7CA23A109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8" y="444"/>
            <a:ext cx="167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39680" imgH="164880" progId="Equation.3">
                    <p:embed/>
                  </p:oleObj>
                </mc:Choice>
                <mc:Fallback>
                  <p:oleObj name="公式" r:id="rId10" imgW="139680" imgH="164880" progId="Equation.3">
                    <p:embed/>
                    <p:pic>
                      <p:nvPicPr>
                        <p:cNvPr id="58378" name="Object 20">
                          <a:extLst>
                            <a:ext uri="{FF2B5EF4-FFF2-40B4-BE49-F238E27FC236}">
                              <a16:creationId xmlns:a16="http://schemas.microsoft.com/office/drawing/2014/main" id="{033F6DE8-9C12-4114-8C7E-E7CA23A109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8" y="444"/>
                          <a:ext cx="167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92" name="Line 13">
              <a:extLst>
                <a:ext uri="{FF2B5EF4-FFF2-40B4-BE49-F238E27FC236}">
                  <a16:creationId xmlns:a16="http://schemas.microsoft.com/office/drawing/2014/main" id="{9AF6AC46-4A9C-4E4F-8A45-1D9743EB72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440"/>
              <a:ext cx="240" cy="81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/>
            </a:p>
          </p:txBody>
        </p:sp>
        <p:sp>
          <p:nvSpPr>
            <p:cNvPr id="58393" name="Line 15">
              <a:extLst>
                <a:ext uri="{FF2B5EF4-FFF2-40B4-BE49-F238E27FC236}">
                  <a16:creationId xmlns:a16="http://schemas.microsoft.com/office/drawing/2014/main" id="{A076F609-BD2B-4F17-B493-BA7C15BB5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864"/>
              <a:ext cx="816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/>
            </a:p>
          </p:txBody>
        </p:sp>
        <p:graphicFrame>
          <p:nvGraphicFramePr>
            <p:cNvPr id="58379" name="Object 21">
              <a:extLst>
                <a:ext uri="{FF2B5EF4-FFF2-40B4-BE49-F238E27FC236}">
                  <a16:creationId xmlns:a16="http://schemas.microsoft.com/office/drawing/2014/main" id="{0862F397-8667-42AA-B8A0-54654D0C53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810"/>
            <a:ext cx="887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558720" imgH="215640" progId="Equation.3">
                    <p:embed/>
                  </p:oleObj>
                </mc:Choice>
                <mc:Fallback>
                  <p:oleObj name="公式" r:id="rId12" imgW="558720" imgH="215640" progId="Equation.3">
                    <p:embed/>
                    <p:pic>
                      <p:nvPicPr>
                        <p:cNvPr id="58379" name="Object 21">
                          <a:extLst>
                            <a:ext uri="{FF2B5EF4-FFF2-40B4-BE49-F238E27FC236}">
                              <a16:creationId xmlns:a16="http://schemas.microsoft.com/office/drawing/2014/main" id="{0862F397-8667-42AA-B8A0-54654D0C53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810"/>
                          <a:ext cx="887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Line 37">
            <a:extLst>
              <a:ext uri="{FF2B5EF4-FFF2-40B4-BE49-F238E27FC236}">
                <a16:creationId xmlns:a16="http://schemas.microsoft.com/office/drawing/2014/main" id="{5016CE60-F218-469D-B8D4-C5CA17960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7704" y="3097000"/>
            <a:ext cx="1743479" cy="133273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/>
          </a:p>
        </p:txBody>
      </p:sp>
      <p:graphicFrame>
        <p:nvGraphicFramePr>
          <p:cNvPr id="30" name="Object 22">
            <a:extLst>
              <a:ext uri="{FF2B5EF4-FFF2-40B4-BE49-F238E27FC236}">
                <a16:creationId xmlns:a16="http://schemas.microsoft.com/office/drawing/2014/main" id="{E2FDF3E4-9F12-4036-8973-1C912263E2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916110"/>
              </p:ext>
            </p:extLst>
          </p:nvPr>
        </p:nvGraphicFramePr>
        <p:xfrm>
          <a:off x="6754292" y="3621695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4880" imgH="164880" progId="Equation.3">
                  <p:embed/>
                </p:oleObj>
              </mc:Choice>
              <mc:Fallback>
                <p:oleObj name="Equation" r:id="rId14" imgW="164880" imgH="164880" progId="Equation.3">
                  <p:embed/>
                  <p:pic>
                    <p:nvPicPr>
                      <p:cNvPr id="30" name="Object 22">
                        <a:extLst>
                          <a:ext uri="{FF2B5EF4-FFF2-40B4-BE49-F238E27FC236}">
                            <a16:creationId xmlns:a16="http://schemas.microsoft.com/office/drawing/2014/main" id="{E2FDF3E4-9F12-4036-8973-1C912263E2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4292" y="3621695"/>
                        <a:ext cx="352425" cy="3508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23">
            <a:extLst>
              <a:ext uri="{FF2B5EF4-FFF2-40B4-BE49-F238E27FC236}">
                <a16:creationId xmlns:a16="http://schemas.microsoft.com/office/drawing/2014/main" id="{AD42CE91-3D26-4D04-8C80-7069412183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096670"/>
              </p:ext>
            </p:extLst>
          </p:nvPr>
        </p:nvGraphicFramePr>
        <p:xfrm>
          <a:off x="5771799" y="3628045"/>
          <a:ext cx="384377" cy="38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03040" imgH="203040" progId="Equation.3">
                  <p:embed/>
                </p:oleObj>
              </mc:Choice>
              <mc:Fallback>
                <p:oleObj name="Equation" r:id="rId16" imgW="203040" imgH="203040" progId="Equation.3">
                  <p:embed/>
                  <p:pic>
                    <p:nvPicPr>
                      <p:cNvPr id="31" name="Object 23">
                        <a:extLst>
                          <a:ext uri="{FF2B5EF4-FFF2-40B4-BE49-F238E27FC236}">
                            <a16:creationId xmlns:a16="http://schemas.microsoft.com/office/drawing/2014/main" id="{AD42CE91-3D26-4D04-8C80-7069412183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1799" y="3628045"/>
                        <a:ext cx="384377" cy="38296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4">
            <a:extLst>
              <a:ext uri="{FF2B5EF4-FFF2-40B4-BE49-F238E27FC236}">
                <a16:creationId xmlns:a16="http://schemas.microsoft.com/office/drawing/2014/main" id="{3F3D0250-AB79-4B36-9814-B5EF61A6CA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170954"/>
              </p:ext>
            </p:extLst>
          </p:nvPr>
        </p:nvGraphicFramePr>
        <p:xfrm>
          <a:off x="7775195" y="2653307"/>
          <a:ext cx="387305" cy="363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15640" imgH="203040" progId="Equation.3">
                  <p:embed/>
                </p:oleObj>
              </mc:Choice>
              <mc:Fallback>
                <p:oleObj name="Equation" r:id="rId18" imgW="215640" imgH="203040" progId="Equation.3">
                  <p:embed/>
                  <p:pic>
                    <p:nvPicPr>
                      <p:cNvPr id="32" name="Object 24">
                        <a:extLst>
                          <a:ext uri="{FF2B5EF4-FFF2-40B4-BE49-F238E27FC236}">
                            <a16:creationId xmlns:a16="http://schemas.microsoft.com/office/drawing/2014/main" id="{3F3D0250-AB79-4B36-9814-B5EF61A6CA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5195" y="2653307"/>
                        <a:ext cx="387305" cy="36326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031">
            <a:extLst>
              <a:ext uri="{FF2B5EF4-FFF2-40B4-BE49-F238E27FC236}">
                <a16:creationId xmlns:a16="http://schemas.microsoft.com/office/drawing/2014/main" id="{CE2887D1-3B07-4885-B36F-5BA81EA71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544876"/>
            <a:ext cx="8352928" cy="54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改进的欧拉格式</a:t>
            </a:r>
            <a:r>
              <a:rPr lang="zh-CN" altLang="en-US" dirty="0">
                <a:latin typeface="+mn-ea"/>
                <a:ea typeface="+mn-ea"/>
              </a:rPr>
              <a:t>是众多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二阶龙格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—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库塔法</a:t>
            </a:r>
            <a:r>
              <a:rPr lang="zh-CN" altLang="en-US" dirty="0">
                <a:latin typeface="+mn-ea"/>
                <a:ea typeface="+mn-ea"/>
              </a:rPr>
              <a:t>中的一种。</a:t>
            </a:r>
          </a:p>
        </p:txBody>
      </p:sp>
      <p:sp>
        <p:nvSpPr>
          <p:cNvPr id="3" name="Text Box 366">
            <a:extLst>
              <a:ext uri="{FF2B5EF4-FFF2-40B4-BE49-F238E27FC236}">
                <a16:creationId xmlns:a16="http://schemas.microsoft.com/office/drawing/2014/main" id="{0C068801-D9D3-4B70-B25E-398DD6D59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60648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4FF0F7-2618-614B-BF02-1B14C7CF48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0624" y="3140968"/>
            <a:ext cx="4079167" cy="154212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81BB041-46B4-CA46-81C9-538C8A721B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06444" y="1479102"/>
            <a:ext cx="3797300" cy="647700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5018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8" name="Group 13">
            <a:extLst>
              <a:ext uri="{FF2B5EF4-FFF2-40B4-BE49-F238E27FC236}">
                <a16:creationId xmlns:a16="http://schemas.microsoft.com/office/drawing/2014/main" id="{6FE21145-CE49-4D82-A04B-2D25BCC07979}"/>
              </a:ext>
            </a:extLst>
          </p:cNvPr>
          <p:cNvGrpSpPr>
            <a:grpSpLocks/>
          </p:cNvGrpSpPr>
          <p:nvPr/>
        </p:nvGrpSpPr>
        <p:grpSpPr bwMode="auto">
          <a:xfrm>
            <a:off x="395536" y="620688"/>
            <a:ext cx="8153400" cy="1273176"/>
            <a:chOff x="285" y="205"/>
            <a:chExt cx="5136" cy="802"/>
          </a:xfrm>
        </p:grpSpPr>
        <p:sp>
          <p:nvSpPr>
            <p:cNvPr id="59404" name="Text Box 4">
              <a:extLst>
                <a:ext uri="{FF2B5EF4-FFF2-40B4-BE49-F238E27FC236}">
                  <a16:creationId xmlns:a16="http://schemas.microsoft.com/office/drawing/2014/main" id="{C9E6EA17-7A86-414B-9F7A-9B65E5691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" y="237"/>
              <a:ext cx="5136" cy="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600" b="1" dirty="0">
                  <a:latin typeface="楷体_GB2312" pitchFamily="49" charset="-122"/>
                  <a:ea typeface="楷体_GB2312" pitchFamily="49" charset="-122"/>
                </a:rPr>
                <a:t>若取                                     ，则得到另一种形式的二阶龙格 </a:t>
              </a:r>
              <a:r>
                <a:rPr lang="en-US" altLang="zh-CN" sz="2600" b="1" dirty="0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- </a:t>
              </a:r>
              <a:r>
                <a:rPr lang="zh-CN" altLang="en-US" sz="2600" b="1" dirty="0">
                  <a:latin typeface="楷体_GB2312" pitchFamily="49" charset="-122"/>
                  <a:ea typeface="楷体_GB2312" pitchFamily="49" charset="-122"/>
                </a:rPr>
                <a:t>库塔公式。 </a:t>
              </a:r>
            </a:p>
          </p:txBody>
        </p:sp>
        <p:graphicFrame>
          <p:nvGraphicFramePr>
            <p:cNvPr id="59397" name="Object 2">
              <a:extLst>
                <a:ext uri="{FF2B5EF4-FFF2-40B4-BE49-F238E27FC236}">
                  <a16:creationId xmlns:a16="http://schemas.microsoft.com/office/drawing/2014/main" id="{CF5B6604-3C8E-4D6D-B9B6-4A43CDE336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3364977"/>
                </p:ext>
              </p:extLst>
            </p:nvPr>
          </p:nvGraphicFramePr>
          <p:xfrm>
            <a:off x="739" y="205"/>
            <a:ext cx="2359" cy="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320480" imgH="317160" progId="Equation.3">
                    <p:embed/>
                  </p:oleObj>
                </mc:Choice>
                <mc:Fallback>
                  <p:oleObj name="公式" r:id="rId2" imgW="1320480" imgH="317160" progId="Equation.3">
                    <p:embed/>
                    <p:pic>
                      <p:nvPicPr>
                        <p:cNvPr id="59397" name="Object 2">
                          <a:extLst>
                            <a:ext uri="{FF2B5EF4-FFF2-40B4-BE49-F238E27FC236}">
                              <a16:creationId xmlns:a16="http://schemas.microsoft.com/office/drawing/2014/main" id="{CF5B6604-3C8E-4D6D-B9B6-4A43CDE336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" y="205"/>
                          <a:ext cx="2359" cy="5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402" name="矩形 10">
            <a:extLst>
              <a:ext uri="{FF2B5EF4-FFF2-40B4-BE49-F238E27FC236}">
                <a16:creationId xmlns:a16="http://schemas.microsoft.com/office/drawing/2014/main" id="{20CE9E9D-103E-4092-BBC6-A8E5FF01C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22" y="3894113"/>
            <a:ext cx="7745357" cy="119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5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此公式称为</a:t>
            </a:r>
            <a:r>
              <a:rPr lang="zh-CN" altLang="en-US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变形的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二阶龙格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—</a:t>
            </a: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库塔法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，也</a:t>
            </a:r>
            <a:r>
              <a:rPr lang="zh-CN" altLang="en-US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称中点公式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。式中           为区间            的中点。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graphicFrame>
        <p:nvGraphicFramePr>
          <p:cNvPr id="59395" name="Object 4">
            <a:extLst>
              <a:ext uri="{FF2B5EF4-FFF2-40B4-BE49-F238E27FC236}">
                <a16:creationId xmlns:a16="http://schemas.microsoft.com/office/drawing/2014/main" id="{D97338F3-9D25-4CBA-BD9E-D428F2EFF9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161135"/>
              </p:ext>
            </p:extLst>
          </p:nvPr>
        </p:nvGraphicFramePr>
        <p:xfrm>
          <a:off x="2535544" y="4419244"/>
          <a:ext cx="12874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06080" imgH="317160" progId="Equation.3">
                  <p:embed/>
                </p:oleObj>
              </mc:Choice>
              <mc:Fallback>
                <p:oleObj name="公式" r:id="rId4" imgW="406080" imgH="317160" progId="Equation.3">
                  <p:embed/>
                  <p:pic>
                    <p:nvPicPr>
                      <p:cNvPr id="59395" name="Object 4">
                        <a:extLst>
                          <a:ext uri="{FF2B5EF4-FFF2-40B4-BE49-F238E27FC236}">
                            <a16:creationId xmlns:a16="http://schemas.microsoft.com/office/drawing/2014/main" id="{D97338F3-9D25-4CBA-BD9E-D428F2EFF9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544" y="4419244"/>
                        <a:ext cx="1287462" cy="782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5">
            <a:extLst>
              <a:ext uri="{FF2B5EF4-FFF2-40B4-BE49-F238E27FC236}">
                <a16:creationId xmlns:a16="http://schemas.microsoft.com/office/drawing/2014/main" id="{90E914E3-713A-4B77-8931-12792B53BF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213336"/>
              </p:ext>
            </p:extLst>
          </p:nvPr>
        </p:nvGraphicFramePr>
        <p:xfrm>
          <a:off x="4798293" y="4542661"/>
          <a:ext cx="128587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20700" imgH="228600" progId="Equation.3">
                  <p:embed/>
                </p:oleObj>
              </mc:Choice>
              <mc:Fallback>
                <p:oleObj r:id="rId6" imgW="520700" imgH="228600" progId="Equation.3">
                  <p:embed/>
                  <p:pic>
                    <p:nvPicPr>
                      <p:cNvPr id="59396" name="Object 5">
                        <a:extLst>
                          <a:ext uri="{FF2B5EF4-FFF2-40B4-BE49-F238E27FC236}">
                            <a16:creationId xmlns:a16="http://schemas.microsoft.com/office/drawing/2014/main" id="{90E914E3-713A-4B77-8931-12792B53BF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293" y="4542661"/>
                        <a:ext cx="1285875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F85FB2A6-629E-47DF-9C29-5BFD298D881B}"/>
              </a:ext>
            </a:extLst>
          </p:cNvPr>
          <p:cNvSpPr/>
          <p:nvPr/>
        </p:nvSpPr>
        <p:spPr>
          <a:xfrm>
            <a:off x="827144" y="5348666"/>
            <a:ext cx="761753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Q:  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为获得更高的精度，应该如何进一步推广？</a:t>
            </a:r>
          </a:p>
        </p:txBody>
      </p:sp>
      <p:sp>
        <p:nvSpPr>
          <p:cNvPr id="2" name="Text Box 366">
            <a:extLst>
              <a:ext uri="{FF2B5EF4-FFF2-40B4-BE49-F238E27FC236}">
                <a16:creationId xmlns:a16="http://schemas.microsoft.com/office/drawing/2014/main" id="{9D876165-A990-45AA-A090-94BC7782E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16632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9.4 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库塔（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Runge-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Kutta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54076D-E0D5-C44D-B395-9F49D2ED5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197" y="2142586"/>
            <a:ext cx="4741607" cy="15581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90FEC2-0636-0B43-924B-0C00282B1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269975"/>
            <a:ext cx="3797300" cy="647700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96399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8DEF1759-110F-4829-91E7-8525F3810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95065"/>
            <a:ext cx="8640960" cy="571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二阶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latin typeface="+mn-ea"/>
                <a:ea typeface="+mn-ea"/>
              </a:rPr>
              <a:t>方法是显式单步式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每前进一步需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计算两个函数值</a:t>
            </a:r>
            <a:r>
              <a:rPr lang="zh-CN" altLang="en-US" dirty="0">
                <a:latin typeface="+mn-ea"/>
                <a:ea typeface="+mn-ea"/>
              </a:rPr>
              <a:t>。适当选择四个参数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baseline="-25000" dirty="0"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baseline="-25000" dirty="0"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 b</a:t>
            </a:r>
            <a:r>
              <a:rPr lang="en-US" altLang="zh-CN" baseline="-25000" dirty="0">
                <a:ea typeface="+mn-ea"/>
                <a:cs typeface="Times New Roman" panose="02020603050405020304" pitchFamily="18" charset="0"/>
              </a:rPr>
              <a:t>21</a:t>
            </a:r>
            <a:r>
              <a:rPr lang="zh-CN" altLang="en-US" dirty="0">
                <a:latin typeface="+mn-ea"/>
                <a:ea typeface="+mn-ea"/>
              </a:rPr>
              <a:t>，可使每步计算两次函数值的二阶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latin typeface="+mn-ea"/>
                <a:ea typeface="+mn-ea"/>
              </a:rPr>
              <a:t>方法达到二阶精度。</a:t>
            </a:r>
            <a:endParaRPr lang="en-US" altLang="zh-CN" dirty="0">
              <a:latin typeface="+mn-ea"/>
              <a:ea typeface="+mn-ea"/>
            </a:endParaRPr>
          </a:p>
          <a:p>
            <a:pPr algn="just" eaLnBrk="1" hangingPunct="1">
              <a:lnSpc>
                <a:spcPct val="120000"/>
              </a:lnSpc>
            </a:pPr>
            <a:endParaRPr lang="en-US" altLang="zh-CN" dirty="0">
              <a:latin typeface="+mn-ea"/>
              <a:ea typeface="+mn-ea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能否在计算函数值次数不变的情况下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通过选择不同的参数值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使得二阶</a:t>
            </a:r>
            <a:r>
              <a:rPr lang="en-US" altLang="zh-CN" i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方法的精度再提高呢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?</a:t>
            </a:r>
          </a:p>
          <a:p>
            <a:pPr marL="457200" indent="-457200" algn="just" eaLnBrk="1" hangingPunct="1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答案是否定的！</a:t>
            </a:r>
            <a:r>
              <a:rPr lang="zh-CN" altLang="en-US" dirty="0">
                <a:latin typeface="+mn-ea"/>
                <a:ea typeface="+mn-ea"/>
              </a:rPr>
              <a:t>无论四个参数怎样选择</a:t>
            </a:r>
            <a:r>
              <a:rPr lang="en-US" altLang="zh-CN" dirty="0">
                <a:latin typeface="+mn-ea"/>
                <a:ea typeface="+mn-ea"/>
              </a:rPr>
              <a:t>,</a:t>
            </a:r>
            <a:r>
              <a:rPr lang="zh-CN" altLang="en-US" dirty="0">
                <a:latin typeface="+mn-ea"/>
                <a:ea typeface="+mn-ea"/>
              </a:rPr>
              <a:t>都不能使公式的局部截断误差提高到三阶。这说明每一步计算两个函数值的二阶</a:t>
            </a:r>
            <a:r>
              <a:rPr lang="en-US" altLang="zh-CN" i="1" dirty="0"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latin typeface="+mn-ea"/>
                <a:ea typeface="+mn-ea"/>
              </a:rPr>
              <a:t>方法最高阶为二阶。</a:t>
            </a:r>
            <a:endParaRPr lang="en-US" altLang="zh-CN" dirty="0">
              <a:latin typeface="+mn-ea"/>
              <a:ea typeface="+mn-ea"/>
            </a:endParaRPr>
          </a:p>
          <a:p>
            <a:pPr marL="457200" indent="-457200" algn="just" eaLnBrk="1" hangingPunct="1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+mn-ea"/>
                <a:ea typeface="+mn-ea"/>
              </a:rPr>
              <a:t>若要获得更高阶得数值方法</a:t>
            </a:r>
            <a:r>
              <a:rPr lang="en-US" altLang="zh-CN" b="1" dirty="0">
                <a:solidFill>
                  <a:srgbClr val="C00000"/>
                </a:solidFill>
                <a:latin typeface="+mn-ea"/>
                <a:ea typeface="+mn-ea"/>
              </a:rPr>
              <a:t>,</a:t>
            </a:r>
            <a:r>
              <a:rPr lang="zh-CN" altLang="en-US" b="1" dirty="0">
                <a:solidFill>
                  <a:srgbClr val="C00000"/>
                </a:solidFill>
                <a:latin typeface="+mn-ea"/>
                <a:ea typeface="+mn-ea"/>
              </a:rPr>
              <a:t>就必须增加计算函数值的次数。</a:t>
            </a:r>
            <a:endParaRPr lang="en-US" altLang="zh-CN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370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16">
            <a:extLst>
              <a:ext uri="{FF2B5EF4-FFF2-40B4-BE49-F238E27FC236}">
                <a16:creationId xmlns:a16="http://schemas.microsoft.com/office/drawing/2014/main" id="{33744A50-F262-4E77-BC66-196077ED1B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899" y="3714437"/>
          <a:ext cx="5388877" cy="2085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803240" imgH="723600" progId="Equation.3">
                  <p:embed/>
                </p:oleObj>
              </mc:Choice>
              <mc:Fallback>
                <p:oleObj name="公式" r:id="rId2" imgW="1803240" imgH="723600" progId="Equation.3">
                  <p:embed/>
                  <p:pic>
                    <p:nvPicPr>
                      <p:cNvPr id="60418" name="Object 16">
                        <a:extLst>
                          <a:ext uri="{FF2B5EF4-FFF2-40B4-BE49-F238E27FC236}">
                            <a16:creationId xmlns:a16="http://schemas.microsoft.com/office/drawing/2014/main" id="{33744A50-F262-4E77-BC66-196077ED1B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99" y="3714437"/>
                        <a:ext cx="5388877" cy="20852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70" name="Rectangle 30">
            <a:extLst>
              <a:ext uri="{FF2B5EF4-FFF2-40B4-BE49-F238E27FC236}">
                <a16:creationId xmlns:a16="http://schemas.microsoft.com/office/drawing/2014/main" id="{59CC1AEE-99D8-48F9-97B3-CBDB9D1E0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192" y="260648"/>
            <a:ext cx="3467617" cy="584775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三阶龙格</a:t>
            </a:r>
            <a:r>
              <a:rPr lang="en-US" altLang="zh-CN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库塔法</a:t>
            </a:r>
          </a:p>
        </p:txBody>
      </p:sp>
      <p:sp>
        <p:nvSpPr>
          <p:cNvPr id="60442" name="Text Box 2">
            <a:extLst>
              <a:ext uri="{FF2B5EF4-FFF2-40B4-BE49-F238E27FC236}">
                <a16:creationId xmlns:a16="http://schemas.microsoft.com/office/drawing/2014/main" id="{9846BE5C-F04F-4832-8799-6A2D07D5A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4" y="840679"/>
            <a:ext cx="8382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dirty="0">
                <a:ea typeface="楷体_GB2312" pitchFamily="49" charset="-122"/>
              </a:rPr>
              <a:t>       为进一步提高精度，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在区间</a:t>
            </a:r>
            <a:r>
              <a:rPr lang="en-US" altLang="zh-CN" dirty="0">
                <a:latin typeface="宋体" panose="02010600030101010101" pitchFamily="2" charset="-122"/>
              </a:rPr>
              <a:t>[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</a:t>
            </a:r>
            <a:r>
              <a:rPr lang="en-US" altLang="zh-CN" dirty="0"/>
              <a:t>, 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i+</a:t>
            </a:r>
            <a:r>
              <a:rPr lang="en-US" altLang="zh-CN" baseline="-25000" dirty="0"/>
              <a:t>1</a:t>
            </a:r>
            <a:r>
              <a:rPr lang="en-US" altLang="zh-CN" dirty="0">
                <a:latin typeface="宋体" panose="02010600030101010101" pitchFamily="2" charset="-122"/>
              </a:rPr>
              <a:t>]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上除两点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i+a</a:t>
            </a:r>
            <a:r>
              <a:rPr lang="en-US" altLang="zh-CN" sz="2400" i="1" baseline="-50000" dirty="0"/>
              <a:t>2</a:t>
            </a:r>
            <a:r>
              <a:rPr lang="en-US" altLang="zh-CN" dirty="0">
                <a:latin typeface="宋体" panose="02010600030101010101" pitchFamily="2" charset="-122"/>
              </a:rPr>
              <a:t>=</a:t>
            </a:r>
            <a:r>
              <a:rPr lang="en-US" altLang="zh-CN" i="1" dirty="0"/>
              <a:t> x</a:t>
            </a:r>
            <a:r>
              <a:rPr lang="en-US" altLang="zh-CN" i="1" baseline="-25000" dirty="0"/>
              <a:t>i </a:t>
            </a:r>
            <a:r>
              <a:rPr lang="en-US" altLang="zh-CN" dirty="0">
                <a:latin typeface="宋体" panose="02010600030101010101" pitchFamily="2" charset="-122"/>
              </a:rPr>
              <a:t>+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2</a:t>
            </a:r>
            <a:r>
              <a:rPr lang="en-US" altLang="zh-CN" i="1" dirty="0"/>
              <a:t>h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以外，</a:t>
            </a:r>
            <a:r>
              <a:rPr lang="zh-CN" altLang="en-US" dirty="0">
                <a:ea typeface="楷体_GB2312" pitchFamily="49" charset="-122"/>
              </a:rPr>
              <a:t>再增加一点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i+a</a:t>
            </a:r>
            <a:r>
              <a:rPr lang="en-US" altLang="zh-CN" i="1" baseline="-50000" dirty="0"/>
              <a:t>3</a:t>
            </a:r>
            <a:r>
              <a:rPr lang="en-US" altLang="zh-CN" dirty="0"/>
              <a:t>=</a:t>
            </a:r>
            <a:r>
              <a:rPr lang="en-US" altLang="zh-CN" i="1" dirty="0"/>
              <a:t> x</a:t>
            </a:r>
            <a:r>
              <a:rPr lang="en-US" altLang="zh-CN" i="1" baseline="-25000" dirty="0"/>
              <a:t>i</a:t>
            </a:r>
            <a:r>
              <a:rPr lang="en-US" altLang="zh-CN" i="1" dirty="0"/>
              <a:t> </a:t>
            </a:r>
            <a:r>
              <a:rPr lang="en-US" altLang="zh-CN" dirty="0"/>
              <a:t>+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3</a:t>
            </a:r>
            <a:r>
              <a:rPr lang="en-US" altLang="zh-CN" i="1" dirty="0"/>
              <a:t>h</a:t>
            </a:r>
            <a:r>
              <a:rPr lang="zh-CN" altLang="en-US" dirty="0">
                <a:ea typeface="楷体_GB2312" pitchFamily="49" charset="-122"/>
              </a:rPr>
              <a:t>，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用</a:t>
            </a:r>
            <a:r>
              <a:rPr lang="zh-CN" altLang="en-US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这三点处的斜率值</a:t>
            </a:r>
            <a:r>
              <a:rPr lang="en-US" altLang="zh-CN" i="1" dirty="0"/>
              <a:t>K</a:t>
            </a:r>
            <a:r>
              <a:rPr lang="en-US" altLang="zh-CN" baseline="-25000" dirty="0"/>
              <a:t>1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i="1" dirty="0"/>
              <a:t>K</a:t>
            </a:r>
            <a:r>
              <a:rPr lang="en-US" altLang="zh-CN" baseline="-25000" dirty="0"/>
              <a:t>2</a:t>
            </a:r>
            <a:r>
              <a:rPr lang="zh-CN" altLang="en-US" dirty="0"/>
              <a:t>和</a:t>
            </a:r>
            <a:r>
              <a:rPr lang="en-US" altLang="zh-CN" i="1" dirty="0"/>
              <a:t>K</a:t>
            </a:r>
            <a:r>
              <a:rPr lang="en-US" altLang="zh-CN" baseline="-25000" dirty="0"/>
              <a:t>3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的加权平均得出平均斜率</a:t>
            </a:r>
            <a:r>
              <a:rPr lang="en-US" altLang="zh-CN" i="1" dirty="0"/>
              <a:t>K</a:t>
            </a:r>
            <a:r>
              <a:rPr lang="en-US" altLang="zh-CN" baseline="30000" dirty="0">
                <a:latin typeface="宋体" panose="02010600030101010101" pitchFamily="2" charset="-122"/>
              </a:rPr>
              <a:t>*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的近似值</a:t>
            </a:r>
            <a:r>
              <a:rPr lang="en-US" altLang="zh-CN" i="1" dirty="0"/>
              <a:t>K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这时计算格式具有形式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2" name="Group 35">
            <a:extLst>
              <a:ext uri="{FF2B5EF4-FFF2-40B4-BE49-F238E27FC236}">
                <a16:creationId xmlns:a16="http://schemas.microsoft.com/office/drawing/2014/main" id="{A1EAF021-BF1A-4A48-AC47-F6B9CD59A171}"/>
              </a:ext>
            </a:extLst>
          </p:cNvPr>
          <p:cNvGrpSpPr>
            <a:grpSpLocks/>
          </p:cNvGrpSpPr>
          <p:nvPr/>
        </p:nvGrpSpPr>
        <p:grpSpPr bwMode="auto">
          <a:xfrm>
            <a:off x="5564188" y="3321050"/>
            <a:ext cx="3413125" cy="3109913"/>
            <a:chOff x="778" y="432"/>
            <a:chExt cx="3158" cy="2625"/>
          </a:xfrm>
        </p:grpSpPr>
        <p:sp>
          <p:nvSpPr>
            <p:cNvPr id="60445" name="Line 36">
              <a:extLst>
                <a:ext uri="{FF2B5EF4-FFF2-40B4-BE49-F238E27FC236}">
                  <a16:creationId xmlns:a16="http://schemas.microsoft.com/office/drawing/2014/main" id="{A9497711-B7BD-47F1-9E6D-C3390566C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" y="2688"/>
              <a:ext cx="3073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6" name="Line 37">
              <a:extLst>
                <a:ext uri="{FF2B5EF4-FFF2-40B4-BE49-F238E27FC236}">
                  <a16:creationId xmlns:a16="http://schemas.microsoft.com/office/drawing/2014/main" id="{394E0DE7-269A-4C15-9920-88C716AD45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432"/>
              <a:ext cx="0" cy="24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7" name="Freeform 38">
              <a:extLst>
                <a:ext uri="{FF2B5EF4-FFF2-40B4-BE49-F238E27FC236}">
                  <a16:creationId xmlns:a16="http://schemas.microsoft.com/office/drawing/2014/main" id="{0CCA9895-F932-4AE1-88E4-D949BC074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944"/>
              <a:ext cx="1824" cy="1216"/>
            </a:xfrm>
            <a:custGeom>
              <a:avLst/>
              <a:gdLst>
                <a:gd name="T0" fmla="*/ 0 w 1824"/>
                <a:gd name="T1" fmla="*/ 1216 h 1216"/>
                <a:gd name="T2" fmla="*/ 192 w 1824"/>
                <a:gd name="T3" fmla="*/ 736 h 1216"/>
                <a:gd name="T4" fmla="*/ 576 w 1824"/>
                <a:gd name="T5" fmla="*/ 304 h 1216"/>
                <a:gd name="T6" fmla="*/ 864 w 1824"/>
                <a:gd name="T7" fmla="*/ 112 h 1216"/>
                <a:gd name="T8" fmla="*/ 1200 w 1824"/>
                <a:gd name="T9" fmla="*/ 16 h 1216"/>
                <a:gd name="T10" fmla="*/ 1584 w 1824"/>
                <a:gd name="T11" fmla="*/ 16 h 1216"/>
                <a:gd name="T12" fmla="*/ 1824 w 1824"/>
                <a:gd name="T13" fmla="*/ 64 h 1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24"/>
                <a:gd name="T22" fmla="*/ 0 h 1216"/>
                <a:gd name="T23" fmla="*/ 1824 w 1824"/>
                <a:gd name="T24" fmla="*/ 1216 h 12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24" h="1216">
                  <a:moveTo>
                    <a:pt x="0" y="1216"/>
                  </a:moveTo>
                  <a:cubicBezTo>
                    <a:pt x="48" y="1052"/>
                    <a:pt x="96" y="888"/>
                    <a:pt x="192" y="736"/>
                  </a:cubicBezTo>
                  <a:cubicBezTo>
                    <a:pt x="288" y="584"/>
                    <a:pt x="464" y="408"/>
                    <a:pt x="576" y="304"/>
                  </a:cubicBezTo>
                  <a:cubicBezTo>
                    <a:pt x="688" y="200"/>
                    <a:pt x="760" y="160"/>
                    <a:pt x="864" y="112"/>
                  </a:cubicBezTo>
                  <a:cubicBezTo>
                    <a:pt x="968" y="64"/>
                    <a:pt x="1080" y="32"/>
                    <a:pt x="1200" y="16"/>
                  </a:cubicBezTo>
                  <a:cubicBezTo>
                    <a:pt x="1320" y="0"/>
                    <a:pt x="1480" y="8"/>
                    <a:pt x="1584" y="16"/>
                  </a:cubicBezTo>
                  <a:cubicBezTo>
                    <a:pt x="1688" y="24"/>
                    <a:pt x="1756" y="44"/>
                    <a:pt x="1824" y="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48" name="Line 39">
              <a:extLst>
                <a:ext uri="{FF2B5EF4-FFF2-40B4-BE49-F238E27FC236}">
                  <a16:creationId xmlns:a16="http://schemas.microsoft.com/office/drawing/2014/main" id="{0519B478-E5DE-4B16-9C78-4D2E849D2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160"/>
              <a:ext cx="0" cy="52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9" name="Line 40">
              <a:extLst>
                <a:ext uri="{FF2B5EF4-FFF2-40B4-BE49-F238E27FC236}">
                  <a16:creationId xmlns:a16="http://schemas.microsoft.com/office/drawing/2014/main" id="{310D8F3A-40DF-4831-A3BE-109CBBD3E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008"/>
              <a:ext cx="0" cy="16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50" name="Line 41">
              <a:extLst>
                <a:ext uri="{FF2B5EF4-FFF2-40B4-BE49-F238E27FC236}">
                  <a16:creationId xmlns:a16="http://schemas.microsoft.com/office/drawing/2014/main" id="{5BCBB21E-8758-461F-B5CD-AE205F6ED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056"/>
              <a:ext cx="0" cy="16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0423" name="Object 42">
              <a:extLst>
                <a:ext uri="{FF2B5EF4-FFF2-40B4-BE49-F238E27FC236}">
                  <a16:creationId xmlns:a16="http://schemas.microsoft.com/office/drawing/2014/main" id="{6A505B6D-12B2-46F1-AFAE-546A9FE475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2" y="2751"/>
            <a:ext cx="225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39680" imgH="190440" progId="Equation.3">
                    <p:embed/>
                  </p:oleObj>
                </mc:Choice>
                <mc:Fallback>
                  <p:oleObj name="公式" r:id="rId4" imgW="139680" imgH="190440" progId="Equation.3">
                    <p:embed/>
                    <p:pic>
                      <p:nvPicPr>
                        <p:cNvPr id="60423" name="Object 42">
                          <a:extLst>
                            <a:ext uri="{FF2B5EF4-FFF2-40B4-BE49-F238E27FC236}">
                              <a16:creationId xmlns:a16="http://schemas.microsoft.com/office/drawing/2014/main" id="{6A505B6D-12B2-46F1-AFAE-546A9FE475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2" y="2751"/>
                          <a:ext cx="225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4" name="Object 43">
              <a:extLst>
                <a:ext uri="{FF2B5EF4-FFF2-40B4-BE49-F238E27FC236}">
                  <a16:creationId xmlns:a16="http://schemas.microsoft.com/office/drawing/2014/main" id="{D5A276B2-F062-4ADF-8788-9BE2E3B42B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6" y="2736"/>
            <a:ext cx="363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91960" imgH="215640" progId="Equation.3">
                    <p:embed/>
                  </p:oleObj>
                </mc:Choice>
                <mc:Fallback>
                  <p:oleObj name="公式" r:id="rId6" imgW="291960" imgH="215640" progId="Equation.3">
                    <p:embed/>
                    <p:pic>
                      <p:nvPicPr>
                        <p:cNvPr id="60424" name="Object 43">
                          <a:extLst>
                            <a:ext uri="{FF2B5EF4-FFF2-40B4-BE49-F238E27FC236}">
                              <a16:creationId xmlns:a16="http://schemas.microsoft.com/office/drawing/2014/main" id="{D5A276B2-F062-4ADF-8788-9BE2E3B42B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6" y="2736"/>
                          <a:ext cx="363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5" name="Object 44">
              <a:extLst>
                <a:ext uri="{FF2B5EF4-FFF2-40B4-BE49-F238E27FC236}">
                  <a16:creationId xmlns:a16="http://schemas.microsoft.com/office/drawing/2014/main" id="{46A35442-74BC-4E10-AE30-F061AA5CA4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73" y="2755"/>
            <a:ext cx="409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91960" imgH="215640" progId="Equation.3">
                    <p:embed/>
                  </p:oleObj>
                </mc:Choice>
                <mc:Fallback>
                  <p:oleObj name="公式" r:id="rId8" imgW="291960" imgH="215640" progId="Equation.3">
                    <p:embed/>
                    <p:pic>
                      <p:nvPicPr>
                        <p:cNvPr id="60425" name="Object 44">
                          <a:extLst>
                            <a:ext uri="{FF2B5EF4-FFF2-40B4-BE49-F238E27FC236}">
                              <a16:creationId xmlns:a16="http://schemas.microsoft.com/office/drawing/2014/main" id="{46A35442-74BC-4E10-AE30-F061AA5CA4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3" y="2755"/>
                          <a:ext cx="409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6" name="Object 45">
              <a:extLst>
                <a:ext uri="{FF2B5EF4-FFF2-40B4-BE49-F238E27FC236}">
                  <a16:creationId xmlns:a16="http://schemas.microsoft.com/office/drawing/2014/main" id="{FD65DD94-B4E1-4AE3-B3E3-F894CE0B79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4" y="2780"/>
            <a:ext cx="150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26720" imgH="139680" progId="Equation.3">
                    <p:embed/>
                  </p:oleObj>
                </mc:Choice>
                <mc:Fallback>
                  <p:oleObj name="公式" r:id="rId10" imgW="126720" imgH="139680" progId="Equation.3">
                    <p:embed/>
                    <p:pic>
                      <p:nvPicPr>
                        <p:cNvPr id="60426" name="Object 45">
                          <a:extLst>
                            <a:ext uri="{FF2B5EF4-FFF2-40B4-BE49-F238E27FC236}">
                              <a16:creationId xmlns:a16="http://schemas.microsoft.com/office/drawing/2014/main" id="{FD65DD94-B4E1-4AE3-B3E3-F894CE0B79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2780"/>
                          <a:ext cx="150" cy="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7" name="Object 46">
              <a:extLst>
                <a:ext uri="{FF2B5EF4-FFF2-40B4-BE49-F238E27FC236}">
                  <a16:creationId xmlns:a16="http://schemas.microsoft.com/office/drawing/2014/main" id="{F5182E67-26F8-4A73-83C8-4F06880A16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8" y="444"/>
            <a:ext cx="167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139680" imgH="164880" progId="Equation.3">
                    <p:embed/>
                  </p:oleObj>
                </mc:Choice>
                <mc:Fallback>
                  <p:oleObj name="公式" r:id="rId12" imgW="139680" imgH="164880" progId="Equation.3">
                    <p:embed/>
                    <p:pic>
                      <p:nvPicPr>
                        <p:cNvPr id="60427" name="Object 46">
                          <a:extLst>
                            <a:ext uri="{FF2B5EF4-FFF2-40B4-BE49-F238E27FC236}">
                              <a16:creationId xmlns:a16="http://schemas.microsoft.com/office/drawing/2014/main" id="{F5182E67-26F8-4A73-83C8-4F06880A16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8" y="444"/>
                          <a:ext cx="167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51" name="Line 47">
              <a:extLst>
                <a:ext uri="{FF2B5EF4-FFF2-40B4-BE49-F238E27FC236}">
                  <a16:creationId xmlns:a16="http://schemas.microsoft.com/office/drawing/2014/main" id="{CE178391-6298-4979-8718-5D9241CA9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440"/>
              <a:ext cx="240" cy="81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52" name="Line 48">
              <a:extLst>
                <a:ext uri="{FF2B5EF4-FFF2-40B4-BE49-F238E27FC236}">
                  <a16:creationId xmlns:a16="http://schemas.microsoft.com/office/drawing/2014/main" id="{85D78113-D7E5-46EC-86F6-95C4809281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864"/>
              <a:ext cx="816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53" name="Line 49">
              <a:extLst>
                <a:ext uri="{FF2B5EF4-FFF2-40B4-BE49-F238E27FC236}">
                  <a16:creationId xmlns:a16="http://schemas.microsoft.com/office/drawing/2014/main" id="{0A99EB31-AA96-45CD-AE87-E63B26BD1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864"/>
              <a:ext cx="816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0428" name="Object 50">
              <a:extLst>
                <a:ext uri="{FF2B5EF4-FFF2-40B4-BE49-F238E27FC236}">
                  <a16:creationId xmlns:a16="http://schemas.microsoft.com/office/drawing/2014/main" id="{F7537DEF-BF04-4B69-938D-0702F0F06F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810"/>
            <a:ext cx="887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558720" imgH="215640" progId="Equation.3">
                    <p:embed/>
                  </p:oleObj>
                </mc:Choice>
                <mc:Fallback>
                  <p:oleObj name="公式" r:id="rId14" imgW="558720" imgH="215640" progId="Equation.3">
                    <p:embed/>
                    <p:pic>
                      <p:nvPicPr>
                        <p:cNvPr id="60428" name="Object 50">
                          <a:extLst>
                            <a:ext uri="{FF2B5EF4-FFF2-40B4-BE49-F238E27FC236}">
                              <a16:creationId xmlns:a16="http://schemas.microsoft.com/office/drawing/2014/main" id="{F7537DEF-BF04-4B69-938D-0702F0F06F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810"/>
                          <a:ext cx="887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7091" name="Line 51">
            <a:extLst>
              <a:ext uri="{FF2B5EF4-FFF2-40B4-BE49-F238E27FC236}">
                <a16:creationId xmlns:a16="http://schemas.microsoft.com/office/drawing/2014/main" id="{7CA8D170-6A7E-494F-AE5F-F24F88FC10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9988" y="4017963"/>
            <a:ext cx="19812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7092" name="Object 52">
            <a:extLst>
              <a:ext uri="{FF2B5EF4-FFF2-40B4-BE49-F238E27FC236}">
                <a16:creationId xmlns:a16="http://schemas.microsoft.com/office/drawing/2014/main" id="{85F9E887-12BB-4A8F-8C2B-502C81B16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131090"/>
              </p:ext>
            </p:extLst>
          </p:nvPr>
        </p:nvGraphicFramePr>
        <p:xfrm>
          <a:off x="7303118" y="4665122"/>
          <a:ext cx="3508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4880" imgH="164880" progId="Equation.3">
                  <p:embed/>
                </p:oleObj>
              </mc:Choice>
              <mc:Fallback>
                <p:oleObj name="Equation" r:id="rId16" imgW="164880" imgH="164880" progId="Equation.3">
                  <p:embed/>
                  <p:pic>
                    <p:nvPicPr>
                      <p:cNvPr id="87092" name="Object 52">
                        <a:extLst>
                          <a:ext uri="{FF2B5EF4-FFF2-40B4-BE49-F238E27FC236}">
                            <a16:creationId xmlns:a16="http://schemas.microsoft.com/office/drawing/2014/main" id="{85F9E887-12BB-4A8F-8C2B-502C81B161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3118" y="4665122"/>
                        <a:ext cx="350837" cy="3508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93" name="Object 53">
            <a:extLst>
              <a:ext uri="{FF2B5EF4-FFF2-40B4-BE49-F238E27FC236}">
                <a16:creationId xmlns:a16="http://schemas.microsoft.com/office/drawing/2014/main" id="{BBC53249-E8E2-4EAC-A641-73C45AE01D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171161"/>
              </p:ext>
            </p:extLst>
          </p:nvPr>
        </p:nvGraphicFramePr>
        <p:xfrm>
          <a:off x="5868392" y="4587875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03040" imgH="203040" progId="Equation.3">
                  <p:embed/>
                </p:oleObj>
              </mc:Choice>
              <mc:Fallback>
                <p:oleObj name="Equation" r:id="rId18" imgW="203040" imgH="203040" progId="Equation.3">
                  <p:embed/>
                  <p:pic>
                    <p:nvPicPr>
                      <p:cNvPr id="87093" name="Object 53">
                        <a:extLst>
                          <a:ext uri="{FF2B5EF4-FFF2-40B4-BE49-F238E27FC236}">
                            <a16:creationId xmlns:a16="http://schemas.microsoft.com/office/drawing/2014/main" id="{BBC53249-E8E2-4EAC-A641-73C45AE01D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392" y="4587875"/>
                        <a:ext cx="431800" cy="431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94" name="Object 54">
            <a:extLst>
              <a:ext uri="{FF2B5EF4-FFF2-40B4-BE49-F238E27FC236}">
                <a16:creationId xmlns:a16="http://schemas.microsoft.com/office/drawing/2014/main" id="{0A68C15D-EACC-4931-BF2C-84D136CA17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99288" y="3433763"/>
          <a:ext cx="4587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15640" imgH="203040" progId="Equation.3">
                  <p:embed/>
                </p:oleObj>
              </mc:Choice>
              <mc:Fallback>
                <p:oleObj name="Equation" r:id="rId20" imgW="215640" imgH="203040" progId="Equation.3">
                  <p:embed/>
                  <p:pic>
                    <p:nvPicPr>
                      <p:cNvPr id="87094" name="Object 54">
                        <a:extLst>
                          <a:ext uri="{FF2B5EF4-FFF2-40B4-BE49-F238E27FC236}">
                            <a16:creationId xmlns:a16="http://schemas.microsoft.com/office/drawing/2014/main" id="{0A68C15D-EACC-4931-BF2C-84D136CA17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9288" y="3433763"/>
                        <a:ext cx="458787" cy="431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95" name="Object 55">
            <a:extLst>
              <a:ext uri="{FF2B5EF4-FFF2-40B4-BE49-F238E27FC236}">
                <a16:creationId xmlns:a16="http://schemas.microsoft.com/office/drawing/2014/main" id="{361E1DF1-B92E-4F1C-91C8-61D7828EDF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3400" y="3471863"/>
          <a:ext cx="45878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15640" imgH="215640" progId="Equation.3">
                  <p:embed/>
                </p:oleObj>
              </mc:Choice>
              <mc:Fallback>
                <p:oleObj name="Equation" r:id="rId22" imgW="215640" imgH="215640" progId="Equation.3">
                  <p:embed/>
                  <p:pic>
                    <p:nvPicPr>
                      <p:cNvPr id="87095" name="Object 55">
                        <a:extLst>
                          <a:ext uri="{FF2B5EF4-FFF2-40B4-BE49-F238E27FC236}">
                            <a16:creationId xmlns:a16="http://schemas.microsoft.com/office/drawing/2014/main" id="{361E1DF1-B92E-4F1C-91C8-61D7828EDF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3471863"/>
                        <a:ext cx="458788" cy="4587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63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81DF4761-2149-479B-95DA-CFDAABE2A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38" y="458712"/>
            <a:ext cx="8802724" cy="158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5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与推导二阶公式同理，将</a:t>
            </a:r>
            <a:r>
              <a:rPr lang="en-US" altLang="zh-CN" i="1" dirty="0">
                <a:ea typeface="楷体_GB2312" pitchFamily="49" charset="-122"/>
              </a:rPr>
              <a:t>y</a:t>
            </a:r>
            <a:r>
              <a:rPr lang="en-US" altLang="zh-CN" dirty="0">
                <a:ea typeface="楷体_GB2312" pitchFamily="49" charset="-122"/>
              </a:rPr>
              <a:t>(</a:t>
            </a:r>
            <a:r>
              <a:rPr lang="en-US" altLang="zh-CN" i="1" dirty="0">
                <a:ea typeface="楷体_GB2312" pitchFamily="49" charset="-122"/>
              </a:rPr>
              <a:t>x</a:t>
            </a:r>
            <a:r>
              <a:rPr lang="en-US" altLang="zh-CN" i="1" baseline="-25000" dirty="0">
                <a:ea typeface="楷体_GB2312" pitchFamily="49" charset="-122"/>
              </a:rPr>
              <a:t>i</a:t>
            </a:r>
            <a:r>
              <a:rPr lang="en-US" altLang="zh-CN" baseline="-25000" dirty="0">
                <a:ea typeface="楷体_GB2312" pitchFamily="49" charset="-122"/>
              </a:rPr>
              <a:t>+1</a:t>
            </a:r>
            <a:r>
              <a:rPr lang="en-US" altLang="zh-CN" dirty="0">
                <a:ea typeface="楷体_GB2312" pitchFamily="49" charset="-122"/>
              </a:rPr>
              <a:t>)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i="1" dirty="0">
                <a:ea typeface="楷体_GB2312" pitchFamily="49" charset="-122"/>
              </a:rPr>
              <a:t>y</a:t>
            </a:r>
            <a:r>
              <a:rPr lang="en-US" altLang="zh-CN" i="1" baseline="-25000" dirty="0">
                <a:ea typeface="楷体_GB2312" pitchFamily="49" charset="-122"/>
              </a:rPr>
              <a:t>i</a:t>
            </a:r>
            <a:r>
              <a:rPr lang="en-US" altLang="zh-CN" baseline="-25000" dirty="0">
                <a:ea typeface="楷体_GB2312" pitchFamily="49" charset="-122"/>
              </a:rPr>
              <a:t>+1</a:t>
            </a:r>
            <a:r>
              <a:rPr lang="zh-CN" altLang="en-US" dirty="0">
                <a:ea typeface="楷体_GB2312" pitchFamily="49" charset="-122"/>
              </a:rPr>
              <a:t>分别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i="1" dirty="0"/>
              <a:t>x=x</a:t>
            </a:r>
            <a:r>
              <a:rPr lang="en-US" altLang="zh-CN" i="1" baseline="-25000" dirty="0"/>
              <a:t>i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dirty="0">
                <a:ea typeface="楷体_GB2312" pitchFamily="49" charset="-122"/>
              </a:rPr>
              <a:t>(</a:t>
            </a:r>
            <a:r>
              <a:rPr lang="en-US" altLang="zh-CN" i="1" dirty="0">
                <a:ea typeface="楷体_GB2312" pitchFamily="49" charset="-122"/>
              </a:rPr>
              <a:t>x</a:t>
            </a:r>
            <a:r>
              <a:rPr lang="en-US" altLang="zh-CN" i="1" baseline="-25000" dirty="0">
                <a:ea typeface="楷体_GB2312" pitchFamily="49" charset="-122"/>
              </a:rPr>
              <a:t>i, </a:t>
            </a:r>
            <a:r>
              <a:rPr lang="en-US" altLang="zh-CN" i="1" dirty="0">
                <a:ea typeface="楷体_GB2312" pitchFamily="49" charset="-122"/>
              </a:rPr>
              <a:t>y</a:t>
            </a:r>
            <a:r>
              <a:rPr lang="en-US" altLang="zh-CN" i="1" baseline="-25000" dirty="0">
                <a:ea typeface="楷体_GB2312" pitchFamily="49" charset="-122"/>
              </a:rPr>
              <a:t>i</a:t>
            </a:r>
            <a:r>
              <a:rPr lang="en-US" altLang="zh-CN" dirty="0">
                <a:ea typeface="楷体_GB2312" pitchFamily="49" charset="-122"/>
              </a:rPr>
              <a:t>)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处进行</a:t>
            </a:r>
            <a:r>
              <a:rPr lang="en-US" altLang="zh-CN" i="1" dirty="0"/>
              <a:t>Taylor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展开，使局部截断误差达到</a:t>
            </a:r>
            <a:r>
              <a:rPr lang="en-US" altLang="zh-CN" i="1" dirty="0">
                <a:ea typeface="楷体_GB2312" pitchFamily="49" charset="-122"/>
              </a:rPr>
              <a:t>O</a:t>
            </a:r>
            <a:r>
              <a:rPr lang="en-US" altLang="zh-CN" dirty="0">
                <a:ea typeface="楷体_GB2312" pitchFamily="49" charset="-122"/>
              </a:rPr>
              <a:t>(</a:t>
            </a:r>
            <a:r>
              <a:rPr lang="en-US" altLang="zh-CN" i="1" dirty="0">
                <a:ea typeface="楷体_GB2312" pitchFamily="49" charset="-122"/>
              </a:rPr>
              <a:t>h</a:t>
            </a:r>
            <a:r>
              <a:rPr lang="en-US" altLang="zh-CN" i="1" baseline="30000" dirty="0">
                <a:ea typeface="楷体_GB2312" pitchFamily="49" charset="-122"/>
              </a:rPr>
              <a:t>4</a:t>
            </a:r>
            <a:r>
              <a:rPr lang="en-US" altLang="zh-CN" dirty="0">
                <a:ea typeface="楷体_GB2312" pitchFamily="49" charset="-122"/>
              </a:rPr>
              <a:t>)</a:t>
            </a:r>
            <a:r>
              <a:rPr lang="zh-CN" altLang="en-US" dirty="0">
                <a:ea typeface="楷体_GB2312" pitchFamily="49" charset="-122"/>
              </a:rPr>
              <a:t>，使对应项的系数相等，得到系数方程组：</a:t>
            </a:r>
            <a:endParaRPr lang="zh-CN" altLang="en-US" dirty="0"/>
          </a:p>
        </p:txBody>
      </p:sp>
      <p:graphicFrame>
        <p:nvGraphicFramePr>
          <p:cNvPr id="61442" name="Object 7">
            <a:extLst>
              <a:ext uri="{FF2B5EF4-FFF2-40B4-BE49-F238E27FC236}">
                <a16:creationId xmlns:a16="http://schemas.microsoft.com/office/drawing/2014/main" id="{28B573BE-AD02-4D73-888E-D777741BC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6600" y="2060848"/>
          <a:ext cx="7670800" cy="420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2" imgW="3060360" imgH="1739880" progId="Equation.3">
                  <p:embed/>
                </p:oleObj>
              </mc:Choice>
              <mc:Fallback>
                <p:oleObj name="Microsoft Equation 3.0" r:id="rId2" imgW="3060360" imgH="1739880" progId="Equation.3">
                  <p:embed/>
                  <p:pic>
                    <p:nvPicPr>
                      <p:cNvPr id="61442" name="Object 7">
                        <a:extLst>
                          <a:ext uri="{FF2B5EF4-FFF2-40B4-BE49-F238E27FC236}">
                            <a16:creationId xmlns:a16="http://schemas.microsoft.com/office/drawing/2014/main" id="{28B573BE-AD02-4D73-888E-D777741BC9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2060848"/>
                        <a:ext cx="7670800" cy="420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1741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ext Box 2">
            <a:extLst>
              <a:ext uri="{FF2B5EF4-FFF2-40B4-BE49-F238E27FC236}">
                <a16:creationId xmlns:a16="http://schemas.microsoft.com/office/drawing/2014/main" id="{2842C134-0789-46BD-8C77-F5F86B5AB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332656"/>
            <a:ext cx="8712968" cy="115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dirty="0">
                <a:ea typeface="楷体_GB2312" pitchFamily="49" charset="-122"/>
              </a:rPr>
              <a:t>参数的选择也不唯一，构成一类不同的三阶</a:t>
            </a:r>
            <a:r>
              <a:rPr lang="en-US" altLang="zh-CN" i="1" dirty="0"/>
              <a:t>R-K</a:t>
            </a:r>
            <a:r>
              <a:rPr lang="zh-CN" altLang="en-US" dirty="0">
                <a:ea typeface="楷体_GB2312" pitchFamily="49" charset="-122"/>
              </a:rPr>
              <a:t>公式，下面给出一种常用的三阶</a:t>
            </a:r>
            <a:r>
              <a:rPr lang="en-US" altLang="zh-CN" i="1" dirty="0"/>
              <a:t>R-K</a:t>
            </a:r>
            <a:r>
              <a:rPr lang="zh-CN" altLang="en-US" dirty="0">
                <a:ea typeface="楷体_GB2312" pitchFamily="49" charset="-122"/>
              </a:rPr>
              <a:t>公式，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形似</a:t>
            </a:r>
            <a:r>
              <a:rPr lang="en-US" altLang="zh-CN" i="1" dirty="0">
                <a:solidFill>
                  <a:srgbClr val="FF0000"/>
                </a:solidFill>
              </a:rPr>
              <a:t>Simpson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公式</a:t>
            </a:r>
            <a:r>
              <a:rPr lang="zh-CN" altLang="en-US" dirty="0"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62466" name="Object 16">
            <a:extLst>
              <a:ext uri="{FF2B5EF4-FFF2-40B4-BE49-F238E27FC236}">
                <a16:creationId xmlns:a16="http://schemas.microsoft.com/office/drawing/2014/main" id="{6BEA04A3-2D73-4EFB-A193-A8DC35ED00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223322"/>
              </p:ext>
            </p:extLst>
          </p:nvPr>
        </p:nvGraphicFramePr>
        <p:xfrm>
          <a:off x="1187624" y="1772816"/>
          <a:ext cx="6768752" cy="4148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63560" imgH="1104840" progId="Equation.3">
                  <p:embed/>
                </p:oleObj>
              </mc:Choice>
              <mc:Fallback>
                <p:oleObj name="公式" r:id="rId2" imgW="1663560" imgH="1104840" progId="Equation.3">
                  <p:embed/>
                  <p:pic>
                    <p:nvPicPr>
                      <p:cNvPr id="62466" name="Object 16">
                        <a:extLst>
                          <a:ext uri="{FF2B5EF4-FFF2-40B4-BE49-F238E27FC236}">
                            <a16:creationId xmlns:a16="http://schemas.microsoft.com/office/drawing/2014/main" id="{6BEA04A3-2D73-4EFB-A193-A8DC35ED00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772816"/>
                        <a:ext cx="6768752" cy="414865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269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3" name="Rectangle 365">
            <a:extLst>
              <a:ext uri="{FF2B5EF4-FFF2-40B4-BE49-F238E27FC236}">
                <a16:creationId xmlns:a16="http://schemas.microsoft.com/office/drawing/2014/main" id="{00B22B93-EB58-424A-A338-7804F3E43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23" y="980728"/>
            <a:ext cx="5562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一、初值问题及其数值解的概念</a:t>
            </a:r>
          </a:p>
        </p:txBody>
      </p:sp>
      <p:sp>
        <p:nvSpPr>
          <p:cNvPr id="33166" name="Rectangle 398">
            <a:extLst>
              <a:ext uri="{FF2B5EF4-FFF2-40B4-BE49-F238E27FC236}">
                <a16:creationId xmlns:a16="http://schemas.microsoft.com/office/drawing/2014/main" id="{B016BB0A-21EA-4BFE-9380-666DBA177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643871"/>
            <a:ext cx="38782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一阶常微分方程初值问题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28BE1A-FC9A-47A3-A31D-C3561740AA1B}"/>
              </a:ext>
            </a:extLst>
          </p:cNvPr>
          <p:cNvSpPr txBox="1"/>
          <p:nvPr/>
        </p:nvSpPr>
        <p:spPr>
          <a:xfrm>
            <a:off x="3095836" y="296814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9.2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Euler</a:t>
            </a:r>
            <a:r>
              <a:rPr lang="zh-CN" altLang="en-US" sz="32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方法</a:t>
            </a:r>
            <a:endParaRPr lang="en-US" altLang="zh-CN" sz="32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5573F7-E088-E34D-B230-25B60688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784" y="1430482"/>
            <a:ext cx="1975787" cy="10568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3074CD-FD98-B54F-AC4B-5AD88393AA65}"/>
              </a:ext>
            </a:extLst>
          </p:cNvPr>
          <p:cNvSpPr txBox="1"/>
          <p:nvPr/>
        </p:nvSpPr>
        <p:spPr>
          <a:xfrm>
            <a:off x="2367092" y="201020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Cauchy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1"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322FE1-CB1F-6549-9BFE-4257B3E4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08560"/>
            <a:ext cx="6626878" cy="37102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3F9764-D50C-3F47-80F4-6B26C120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88" y="3400546"/>
            <a:ext cx="635000" cy="685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7B5807C-208A-5D4B-8723-887831721FF1}"/>
              </a:ext>
            </a:extLst>
          </p:cNvPr>
          <p:cNvSpPr/>
          <p:nvPr/>
        </p:nvSpPr>
        <p:spPr>
          <a:xfrm>
            <a:off x="323528" y="4357120"/>
            <a:ext cx="26863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090A0B"/>
                </a:solidFill>
                <a:latin typeface="+mn-ea"/>
              </a:rPr>
              <a:t>虽不知</a:t>
            </a:r>
            <a:r>
              <a:rPr lang="en-US" altLang="zh-CN" b="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b="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b="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="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solidFill>
                  <a:srgbClr val="090A0B"/>
                </a:solidFill>
                <a:latin typeface="+mn-ea"/>
              </a:rPr>
              <a:t>表达式，无法绘制其图形，但</a:t>
            </a:r>
            <a:r>
              <a:rPr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定义区域内</a:t>
            </a:r>
            <a:r>
              <a:rPr lang="zh-CN" altLang="en-US" b="0" dirty="0">
                <a:solidFill>
                  <a:srgbClr val="090A0B"/>
                </a:solidFill>
                <a:latin typeface="+mn-ea"/>
              </a:rPr>
              <a:t>每一点的</a:t>
            </a:r>
            <a:r>
              <a:rPr lang="zh-CN" altLang="en-US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斜率值</a:t>
            </a:r>
            <a:r>
              <a:rPr lang="zh-CN" altLang="en-US" b="0" dirty="0">
                <a:solidFill>
                  <a:srgbClr val="090A0B"/>
                </a:solidFill>
                <a:latin typeface="+mn-ea"/>
              </a:rPr>
              <a:t>可通过</a:t>
            </a:r>
            <a:r>
              <a:rPr lang="en-US" altLang="zh-CN" b="0" dirty="0">
                <a:solidFill>
                  <a:srgbClr val="090A0B"/>
                </a:solidFill>
                <a:latin typeface="+mn-ea"/>
              </a:rPr>
              <a:t> </a:t>
            </a:r>
            <a:r>
              <a:rPr lang="en-US" altLang="zh-CN" b="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="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="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得到，可得到</a:t>
            </a:r>
            <a:r>
              <a:rPr lang="zh-CN" altLang="en-US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斜率场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如右图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4AE3F3C-50D9-354F-A3F7-7B7AC2DA6312}"/>
              </a:ext>
            </a:extLst>
          </p:cNvPr>
          <p:cNvSpPr/>
          <p:nvPr/>
        </p:nvSpPr>
        <p:spPr bwMode="auto">
          <a:xfrm>
            <a:off x="3150000" y="4166786"/>
            <a:ext cx="36000" cy="3600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C342B24-B31A-7B47-AC99-74A5A666C1B5}"/>
              </a:ext>
            </a:extLst>
          </p:cNvPr>
          <p:cNvSpPr/>
          <p:nvPr/>
        </p:nvSpPr>
        <p:spPr bwMode="auto">
          <a:xfrm>
            <a:off x="3132000" y="5410800"/>
            <a:ext cx="36000" cy="3600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24" name="Object 361">
            <a:extLst>
              <a:ext uri="{FF2B5EF4-FFF2-40B4-BE49-F238E27FC236}">
                <a16:creationId xmlns:a16="http://schemas.microsoft.com/office/drawing/2014/main" id="{235D4757-CB68-1C49-83B4-81ECBA19FF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09364"/>
              </p:ext>
            </p:extLst>
          </p:nvPr>
        </p:nvGraphicFramePr>
        <p:xfrm>
          <a:off x="6372200" y="1691635"/>
          <a:ext cx="5334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03040" progId="Equation.DSMT4">
                  <p:embed/>
                </p:oleObj>
              </mc:Choice>
              <mc:Fallback>
                <p:oleObj name="Equation" r:id="rId5" imgW="215640" imgH="203040" progId="Equation.DSMT4">
                  <p:embed/>
                  <p:pic>
                    <p:nvPicPr>
                      <p:cNvPr id="56681" name="Object 361">
                        <a:extLst>
                          <a:ext uri="{FF2B5EF4-FFF2-40B4-BE49-F238E27FC236}">
                            <a16:creationId xmlns:a16="http://schemas.microsoft.com/office/drawing/2014/main" id="{EE8FF65E-6A27-452A-82C1-B7F67EB9BC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1691635"/>
                        <a:ext cx="5334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8A3C84A-2538-CFA5-7E5E-AF80F63C9C36}"/>
              </a:ext>
            </a:extLst>
          </p:cNvPr>
          <p:cNvSpPr txBox="1"/>
          <p:nvPr/>
        </p:nvSpPr>
        <p:spPr>
          <a:xfrm>
            <a:off x="539552" y="5723383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b="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Slope field</a:t>
            </a:r>
            <a:endParaRPr kumimoji="1" lang="zh-CN" altLang="en-US" sz="1400" b="0" i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531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>
            <a:extLst>
              <a:ext uri="{FF2B5EF4-FFF2-40B4-BE49-F238E27FC236}">
                <a16:creationId xmlns:a16="http://schemas.microsoft.com/office/drawing/2014/main" id="{5CC817A6-0EC0-424A-B1E8-8F74E002A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685" y="476672"/>
            <a:ext cx="6196630" cy="646331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四阶龙格</a:t>
            </a:r>
            <a:r>
              <a:rPr lang="en-US" altLang="zh-CN" sz="36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36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库塔法</a:t>
            </a:r>
            <a:r>
              <a:rPr lang="en-US" altLang="zh-CN" sz="3600" i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RK4</a:t>
            </a:r>
            <a:r>
              <a:rPr lang="zh-CN" altLang="en-US" sz="36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3600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3600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经典</a:t>
            </a:r>
            <a:r>
              <a:rPr lang="en-US" altLang="zh-CN" sz="3600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endParaRPr lang="zh-CN" altLang="en-US" sz="3600" b="1" dirty="0">
              <a:solidFill>
                <a:srgbClr val="FF33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8789" name="矩形 7">
            <a:extLst>
              <a:ext uri="{FF2B5EF4-FFF2-40B4-BE49-F238E27FC236}">
                <a16:creationId xmlns:a16="http://schemas.microsoft.com/office/drawing/2014/main" id="{7F645988-EAA3-4999-9B83-435A5C7B9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484784"/>
            <a:ext cx="8352928" cy="366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   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如需再提高计算精度，用类似上述的处理方法，只需在区间</a:t>
            </a:r>
            <a:r>
              <a:rPr lang="en-US" altLang="zh-CN" dirty="0">
                <a:latin typeface="宋体" panose="02010600030101010101" pitchFamily="2" charset="-122"/>
              </a:rPr>
              <a:t>[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</a:t>
            </a:r>
            <a:r>
              <a:rPr lang="en-US" altLang="zh-CN" dirty="0">
                <a:latin typeface="宋体" panose="02010600030101010101" pitchFamily="2" charset="-122"/>
              </a:rPr>
              <a:t>,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i+</a:t>
            </a:r>
            <a:r>
              <a:rPr lang="en-US" altLang="zh-CN" baseline="-25000" dirty="0"/>
              <a:t>1</a:t>
            </a:r>
            <a:r>
              <a:rPr lang="en-US" altLang="zh-CN" dirty="0">
                <a:latin typeface="宋体" panose="02010600030101010101" pitchFamily="2" charset="-122"/>
              </a:rPr>
              <a:t>]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上</a:t>
            </a:r>
            <a:r>
              <a:rPr lang="zh-CN" altLang="en-US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用四个点处的斜率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加权平均作为平均斜率</a:t>
            </a:r>
            <a:r>
              <a:rPr lang="en-US" altLang="zh-CN" i="1" dirty="0"/>
              <a:t>K</a:t>
            </a:r>
            <a:r>
              <a:rPr lang="en-US" altLang="zh-CN" baseline="30000" dirty="0">
                <a:latin typeface="宋体" panose="02010600030101010101" pitchFamily="2" charset="-122"/>
              </a:rPr>
              <a:t>*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的近似值，构成一系列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四阶龙格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—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库塔公式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>
              <a:lnSpc>
                <a:spcPct val="120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     四阶龙格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—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库塔公式具有四阶精度，即局部截断误差是</a:t>
            </a:r>
            <a:r>
              <a:rPr lang="en-US" altLang="zh-CN" i="1" dirty="0"/>
              <a:t>O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en-US" altLang="zh-CN" i="1" dirty="0"/>
              <a:t>h</a:t>
            </a:r>
            <a:r>
              <a:rPr lang="en-US" altLang="zh-CN" i="1" baseline="30000" dirty="0"/>
              <a:t>5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0706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3">
            <a:extLst>
              <a:ext uri="{FF2B5EF4-FFF2-40B4-BE49-F238E27FC236}">
                <a16:creationId xmlns:a16="http://schemas.microsoft.com/office/drawing/2014/main" id="{EB81F06F-9F7C-4749-967B-46F51F4A7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636" y="1916832"/>
            <a:ext cx="863872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3200" dirty="0"/>
              <a:t>              </a:t>
            </a:r>
            <a:r>
              <a:rPr lang="zh-CN" altLang="en-US" sz="3200" dirty="0"/>
              <a:t>   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1</a:t>
            </a:r>
            <a:r>
              <a:rPr lang="en-US" altLang="zh-CN" sz="3200" dirty="0"/>
              <a:t>=</a:t>
            </a:r>
            <a:r>
              <a:rPr lang="en-US" altLang="zh-CN" sz="3200" i="1" dirty="0"/>
              <a:t>hf </a:t>
            </a:r>
            <a:r>
              <a:rPr lang="en-US" altLang="zh-CN" sz="3200" dirty="0"/>
              <a:t>(</a:t>
            </a:r>
            <a:r>
              <a:rPr lang="en-US" altLang="zh-CN" sz="3200" i="1" dirty="0"/>
              <a:t>x</a:t>
            </a:r>
            <a:r>
              <a:rPr lang="en-US" altLang="zh-CN" sz="3200" i="1" baseline="-25000" dirty="0"/>
              <a:t>i</a:t>
            </a:r>
            <a:r>
              <a:rPr lang="en-US" altLang="zh-CN" sz="3200" dirty="0"/>
              <a:t>, </a:t>
            </a:r>
            <a:r>
              <a:rPr lang="en-US" altLang="zh-CN" sz="3200" i="1" dirty="0"/>
              <a:t>y</a:t>
            </a:r>
            <a:r>
              <a:rPr lang="en-US" altLang="zh-CN" sz="3200" i="1" baseline="-25000" dirty="0"/>
              <a:t>i</a:t>
            </a:r>
            <a:r>
              <a:rPr lang="en-US" altLang="zh-CN" sz="3200" dirty="0"/>
              <a:t>)</a:t>
            </a:r>
          </a:p>
          <a:p>
            <a:pPr algn="just">
              <a:spcBef>
                <a:spcPct val="20000"/>
              </a:spcBef>
            </a:pPr>
            <a:r>
              <a:rPr lang="en-US" altLang="zh-CN" sz="3200" dirty="0"/>
              <a:t>              </a:t>
            </a:r>
            <a:r>
              <a:rPr lang="zh-CN" altLang="en-US" sz="3200" dirty="0"/>
              <a:t>   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2</a:t>
            </a:r>
            <a:r>
              <a:rPr lang="en-US" altLang="zh-CN" sz="3200" dirty="0"/>
              <a:t>=</a:t>
            </a:r>
            <a:r>
              <a:rPr lang="en-US" altLang="zh-CN" sz="3200" i="1" dirty="0"/>
              <a:t>hf </a:t>
            </a:r>
            <a:r>
              <a:rPr lang="en-US" altLang="zh-CN" sz="3200" dirty="0"/>
              <a:t>(</a:t>
            </a:r>
            <a:r>
              <a:rPr lang="en-US" altLang="zh-CN" sz="3200" i="1" dirty="0"/>
              <a:t>x</a:t>
            </a:r>
            <a:r>
              <a:rPr lang="en-US" altLang="zh-CN" sz="3200" i="1" baseline="-25000" dirty="0"/>
              <a:t>i</a:t>
            </a:r>
            <a:r>
              <a:rPr lang="en-US" altLang="zh-CN" sz="3200" dirty="0"/>
              <a:t>+</a:t>
            </a:r>
            <a:r>
              <a:rPr lang="en-US" altLang="zh-CN" sz="3200" i="1" dirty="0"/>
              <a:t>a</a:t>
            </a:r>
            <a:r>
              <a:rPr lang="en-US" altLang="zh-CN" sz="3200" baseline="-25000" dirty="0"/>
              <a:t>2</a:t>
            </a:r>
            <a:r>
              <a:rPr lang="en-US" altLang="zh-CN" sz="3200" i="1" dirty="0"/>
              <a:t>h</a:t>
            </a:r>
            <a:r>
              <a:rPr lang="en-US" altLang="zh-CN" sz="3200" dirty="0"/>
              <a:t>, </a:t>
            </a:r>
            <a:r>
              <a:rPr lang="en-US" altLang="zh-CN" sz="3200" i="1" dirty="0"/>
              <a:t>y</a:t>
            </a:r>
            <a:r>
              <a:rPr lang="en-US" altLang="zh-CN" sz="3200" i="1" baseline="-25000" dirty="0"/>
              <a:t>i</a:t>
            </a:r>
            <a:r>
              <a:rPr lang="en-US" altLang="zh-CN" sz="3200" dirty="0"/>
              <a:t>+</a:t>
            </a:r>
            <a:r>
              <a:rPr lang="en-US" altLang="zh-CN" sz="3200" i="1" dirty="0"/>
              <a:t>b</a:t>
            </a:r>
            <a:r>
              <a:rPr lang="en-US" altLang="zh-CN" sz="3200" baseline="-25000" dirty="0"/>
              <a:t>21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1</a:t>
            </a:r>
            <a:r>
              <a:rPr lang="en-US" altLang="zh-CN" sz="3200" dirty="0"/>
              <a:t>)</a:t>
            </a:r>
          </a:p>
          <a:p>
            <a:pPr algn="just">
              <a:spcBef>
                <a:spcPct val="20000"/>
              </a:spcBef>
            </a:pPr>
            <a:r>
              <a:rPr lang="en-US" altLang="zh-CN" sz="3200" dirty="0"/>
              <a:t>              </a:t>
            </a:r>
            <a:r>
              <a:rPr lang="zh-CN" altLang="en-US" sz="3200" dirty="0"/>
              <a:t>   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3</a:t>
            </a:r>
            <a:r>
              <a:rPr lang="en-US" altLang="zh-CN" sz="3200" dirty="0"/>
              <a:t>=</a:t>
            </a:r>
            <a:r>
              <a:rPr lang="en-US" altLang="zh-CN" sz="3200" i="1" dirty="0"/>
              <a:t>hf </a:t>
            </a:r>
            <a:r>
              <a:rPr lang="en-US" altLang="zh-CN" sz="3200" dirty="0"/>
              <a:t>(</a:t>
            </a:r>
            <a:r>
              <a:rPr lang="en-US" altLang="zh-CN" sz="3200" i="1" dirty="0"/>
              <a:t>x</a:t>
            </a:r>
            <a:r>
              <a:rPr lang="en-US" altLang="zh-CN" sz="3200" i="1" baseline="-25000" dirty="0"/>
              <a:t>i</a:t>
            </a:r>
            <a:r>
              <a:rPr lang="en-US" altLang="zh-CN" sz="3200" dirty="0"/>
              <a:t>+</a:t>
            </a:r>
            <a:r>
              <a:rPr lang="en-US" altLang="zh-CN" sz="3200" i="1" dirty="0"/>
              <a:t>a</a:t>
            </a:r>
            <a:r>
              <a:rPr lang="en-US" altLang="zh-CN" sz="3200" baseline="-25000" dirty="0"/>
              <a:t>3</a:t>
            </a:r>
            <a:r>
              <a:rPr lang="en-US" altLang="zh-CN" sz="3200" i="1" dirty="0"/>
              <a:t>h</a:t>
            </a:r>
            <a:r>
              <a:rPr lang="en-US" altLang="zh-CN" sz="3200" dirty="0"/>
              <a:t>, </a:t>
            </a:r>
            <a:r>
              <a:rPr lang="en-US" altLang="zh-CN" sz="3200" i="1" dirty="0"/>
              <a:t>y</a:t>
            </a:r>
            <a:r>
              <a:rPr lang="en-US" altLang="zh-CN" sz="3200" i="1" baseline="-25000" dirty="0"/>
              <a:t>i</a:t>
            </a:r>
            <a:r>
              <a:rPr lang="en-US" altLang="zh-CN" sz="3200" dirty="0"/>
              <a:t>+</a:t>
            </a:r>
            <a:r>
              <a:rPr lang="en-US" altLang="zh-CN" sz="3200" i="1" dirty="0"/>
              <a:t>b</a:t>
            </a:r>
            <a:r>
              <a:rPr lang="en-US" altLang="zh-CN" sz="3200" baseline="-25000" dirty="0"/>
              <a:t>31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1</a:t>
            </a:r>
            <a:r>
              <a:rPr lang="en-US" altLang="zh-CN" sz="3200" dirty="0"/>
              <a:t>+</a:t>
            </a:r>
            <a:r>
              <a:rPr lang="en-US" altLang="zh-CN" sz="3200" i="1" dirty="0"/>
              <a:t>b</a:t>
            </a:r>
            <a:r>
              <a:rPr lang="en-US" altLang="zh-CN" sz="3200" baseline="-25000" dirty="0"/>
              <a:t>32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2</a:t>
            </a:r>
            <a:r>
              <a:rPr lang="en-US" altLang="zh-CN" sz="3200" dirty="0"/>
              <a:t>)</a:t>
            </a:r>
          </a:p>
          <a:p>
            <a:pPr algn="just">
              <a:spcBef>
                <a:spcPct val="20000"/>
              </a:spcBef>
            </a:pPr>
            <a:r>
              <a:rPr lang="en-US" altLang="zh-CN" sz="3200" dirty="0"/>
              <a:t>              </a:t>
            </a:r>
            <a:r>
              <a:rPr lang="zh-CN" altLang="en-US" sz="3200" dirty="0"/>
              <a:t>   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4</a:t>
            </a:r>
            <a:r>
              <a:rPr lang="en-US" altLang="zh-CN" sz="3200" dirty="0"/>
              <a:t>=</a:t>
            </a:r>
            <a:r>
              <a:rPr lang="en-US" altLang="zh-CN" sz="3200" i="1" dirty="0"/>
              <a:t>hf </a:t>
            </a:r>
            <a:r>
              <a:rPr lang="en-US" altLang="zh-CN" sz="3200" dirty="0"/>
              <a:t>(</a:t>
            </a:r>
            <a:r>
              <a:rPr lang="en-US" altLang="zh-CN" sz="3200" i="1" dirty="0"/>
              <a:t>x</a:t>
            </a:r>
            <a:r>
              <a:rPr lang="en-US" altLang="zh-CN" sz="3200" i="1" baseline="-25000" dirty="0"/>
              <a:t>i</a:t>
            </a:r>
            <a:r>
              <a:rPr lang="en-US" altLang="zh-CN" sz="3200" dirty="0"/>
              <a:t>+</a:t>
            </a:r>
            <a:r>
              <a:rPr lang="en-US" altLang="zh-CN" sz="3200" i="1" dirty="0"/>
              <a:t>a</a:t>
            </a:r>
            <a:r>
              <a:rPr lang="en-US" altLang="zh-CN" sz="3200" baseline="-25000" dirty="0"/>
              <a:t>4</a:t>
            </a:r>
            <a:r>
              <a:rPr lang="en-US" altLang="zh-CN" sz="3200" i="1" dirty="0"/>
              <a:t>h</a:t>
            </a:r>
            <a:r>
              <a:rPr lang="en-US" altLang="zh-CN" sz="3200" dirty="0"/>
              <a:t>, </a:t>
            </a:r>
            <a:r>
              <a:rPr lang="en-US" altLang="zh-CN" sz="3200" i="1" dirty="0"/>
              <a:t>y</a:t>
            </a:r>
            <a:r>
              <a:rPr lang="en-US" altLang="zh-CN" sz="3200" i="1" baseline="-25000" dirty="0"/>
              <a:t>i</a:t>
            </a:r>
            <a:r>
              <a:rPr lang="en-US" altLang="zh-CN" sz="3200" dirty="0"/>
              <a:t>+</a:t>
            </a:r>
            <a:r>
              <a:rPr lang="en-US" altLang="zh-CN" sz="3200" i="1" dirty="0"/>
              <a:t>b</a:t>
            </a:r>
            <a:r>
              <a:rPr lang="en-US" altLang="zh-CN" sz="3200" baseline="-25000" dirty="0"/>
              <a:t>41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1</a:t>
            </a:r>
            <a:r>
              <a:rPr lang="en-US" altLang="zh-CN" sz="3200" dirty="0"/>
              <a:t>+</a:t>
            </a:r>
            <a:r>
              <a:rPr lang="en-US" altLang="zh-CN" sz="3200" i="1" dirty="0"/>
              <a:t>b</a:t>
            </a:r>
            <a:r>
              <a:rPr lang="en-US" altLang="zh-CN" sz="3200" baseline="-25000" dirty="0"/>
              <a:t>42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2</a:t>
            </a:r>
            <a:r>
              <a:rPr lang="en-US" altLang="zh-CN" sz="3200" dirty="0"/>
              <a:t>+</a:t>
            </a:r>
            <a:r>
              <a:rPr lang="en-US" altLang="zh-CN" sz="3200" i="1" dirty="0"/>
              <a:t>b</a:t>
            </a:r>
            <a:r>
              <a:rPr lang="en-US" altLang="zh-CN" sz="3200" baseline="-25000" dirty="0"/>
              <a:t>43</a:t>
            </a:r>
            <a:r>
              <a:rPr lang="en-US" altLang="zh-CN" sz="3200" i="1" dirty="0"/>
              <a:t>K</a:t>
            </a:r>
            <a:r>
              <a:rPr lang="en-US" altLang="zh-CN" sz="3200" baseline="-25000" dirty="0"/>
              <a:t>3</a:t>
            </a:r>
            <a:r>
              <a:rPr lang="en-US" altLang="zh-CN" sz="3200" dirty="0"/>
              <a:t>) </a:t>
            </a:r>
            <a:endParaRPr lang="en-US" altLang="zh-CN" sz="3200" dirty="0">
              <a:ea typeface="楷体_GB2312" pitchFamily="49" charset="-122"/>
            </a:endParaRPr>
          </a:p>
          <a:p>
            <a:pPr algn="just">
              <a:spcBef>
                <a:spcPct val="20000"/>
              </a:spcBef>
            </a:pPr>
            <a:r>
              <a:rPr lang="zh-CN" altLang="en-US" dirty="0">
                <a:ea typeface="楷体_GB2312" pitchFamily="49" charset="-122"/>
              </a:rPr>
              <a:t>  其中</a:t>
            </a:r>
            <a:r>
              <a:rPr lang="en-US" altLang="zh-CN" i="1" dirty="0"/>
              <a:t>c</a:t>
            </a:r>
            <a:r>
              <a:rPr lang="en-US" altLang="zh-CN" baseline="-25000" dirty="0"/>
              <a:t>1</a:t>
            </a:r>
            <a:r>
              <a:rPr lang="zh-CN" altLang="en-US" dirty="0"/>
              <a:t>、</a:t>
            </a:r>
            <a:r>
              <a:rPr lang="en-US" altLang="zh-CN" i="1" dirty="0"/>
              <a:t>c</a:t>
            </a:r>
            <a:r>
              <a:rPr lang="en-US" altLang="zh-CN" baseline="-25000" dirty="0"/>
              <a:t>2</a:t>
            </a:r>
            <a:r>
              <a:rPr lang="zh-CN" altLang="en-US" dirty="0"/>
              <a:t>、</a:t>
            </a:r>
            <a:r>
              <a:rPr lang="en-US" altLang="zh-CN" i="1" dirty="0"/>
              <a:t>c</a:t>
            </a:r>
            <a:r>
              <a:rPr lang="en-US" altLang="zh-CN" baseline="-25000" dirty="0"/>
              <a:t>3</a:t>
            </a:r>
            <a:r>
              <a:rPr lang="zh-CN" altLang="en-US" dirty="0"/>
              <a:t>、</a:t>
            </a:r>
            <a:r>
              <a:rPr lang="en-US" altLang="zh-CN" i="1" dirty="0"/>
              <a:t>c</a:t>
            </a:r>
            <a:r>
              <a:rPr lang="en-US" altLang="zh-CN" baseline="-25000" dirty="0"/>
              <a:t>4</a:t>
            </a:r>
            <a:r>
              <a:rPr lang="zh-CN" altLang="en-US" dirty="0"/>
              <a:t>、</a:t>
            </a:r>
            <a:r>
              <a:rPr lang="en-US" altLang="zh-CN" i="1" dirty="0"/>
              <a:t>a</a:t>
            </a:r>
            <a:r>
              <a:rPr lang="en-US" altLang="zh-CN" baseline="-25000" dirty="0"/>
              <a:t>2</a:t>
            </a:r>
            <a:r>
              <a:rPr lang="zh-CN" altLang="en-US" dirty="0"/>
              <a:t>、</a:t>
            </a:r>
            <a:r>
              <a:rPr lang="en-US" altLang="zh-CN" i="1" dirty="0"/>
              <a:t>a</a:t>
            </a:r>
            <a:r>
              <a:rPr lang="en-US" altLang="zh-CN" baseline="-25000" dirty="0"/>
              <a:t>3</a:t>
            </a:r>
            <a:r>
              <a:rPr lang="zh-CN" altLang="en-US" dirty="0"/>
              <a:t>、</a:t>
            </a:r>
            <a:r>
              <a:rPr lang="en-US" altLang="zh-CN" i="1" dirty="0"/>
              <a:t>a</a:t>
            </a:r>
            <a:r>
              <a:rPr lang="en-US" altLang="zh-CN" baseline="-25000" dirty="0"/>
              <a:t>4</a:t>
            </a:r>
            <a:r>
              <a:rPr lang="zh-CN" altLang="en-US" dirty="0"/>
              <a:t>、</a:t>
            </a:r>
            <a:r>
              <a:rPr lang="en-US" altLang="zh-CN" i="1" dirty="0"/>
              <a:t>b</a:t>
            </a:r>
            <a:r>
              <a:rPr lang="en-US" altLang="zh-CN" baseline="-25000" dirty="0"/>
              <a:t>21</a:t>
            </a:r>
            <a:r>
              <a:rPr lang="zh-CN" altLang="en-US" dirty="0"/>
              <a:t>、</a:t>
            </a:r>
            <a:r>
              <a:rPr lang="en-US" altLang="zh-CN" i="1" dirty="0"/>
              <a:t>b</a:t>
            </a:r>
            <a:r>
              <a:rPr lang="en-US" altLang="zh-CN" baseline="-25000" dirty="0"/>
              <a:t>31</a:t>
            </a:r>
            <a:r>
              <a:rPr lang="zh-CN" altLang="en-US" dirty="0"/>
              <a:t>、</a:t>
            </a:r>
            <a:r>
              <a:rPr lang="en-US" altLang="zh-CN" i="1" dirty="0"/>
              <a:t>b</a:t>
            </a:r>
            <a:r>
              <a:rPr lang="en-US" altLang="zh-CN" baseline="-25000" dirty="0"/>
              <a:t>32</a:t>
            </a:r>
            <a:r>
              <a:rPr lang="zh-CN" altLang="en-US" dirty="0"/>
              <a:t>、</a:t>
            </a:r>
            <a:r>
              <a:rPr lang="en-US" altLang="zh-CN" i="1" dirty="0"/>
              <a:t>b</a:t>
            </a:r>
            <a:r>
              <a:rPr lang="en-US" altLang="zh-CN" baseline="-25000" dirty="0"/>
              <a:t>41</a:t>
            </a:r>
            <a:r>
              <a:rPr lang="zh-CN" altLang="en-US" dirty="0"/>
              <a:t>、</a:t>
            </a:r>
            <a:r>
              <a:rPr lang="en-US" altLang="zh-CN" i="1" dirty="0"/>
              <a:t>b</a:t>
            </a:r>
            <a:r>
              <a:rPr lang="en-US" altLang="zh-CN" baseline="-25000" dirty="0"/>
              <a:t>42</a:t>
            </a:r>
            <a:r>
              <a:rPr lang="zh-CN" altLang="en-US" dirty="0"/>
              <a:t>、</a:t>
            </a:r>
            <a:r>
              <a:rPr lang="en-US" altLang="zh-CN" i="1" dirty="0"/>
              <a:t>b</a:t>
            </a:r>
            <a:r>
              <a:rPr lang="en-US" altLang="zh-CN" baseline="-25000" dirty="0"/>
              <a:t>43</a:t>
            </a:r>
            <a:r>
              <a:rPr lang="zh-CN" altLang="en-US" dirty="0">
                <a:ea typeface="楷体_GB2312" pitchFamily="49" charset="-122"/>
              </a:rPr>
              <a:t>均为待定系数</a:t>
            </a:r>
            <a:r>
              <a:rPr lang="zh-CN" altLang="en-US" dirty="0"/>
              <a:t>。</a:t>
            </a:r>
          </a:p>
        </p:txBody>
      </p:sp>
      <p:sp>
        <p:nvSpPr>
          <p:cNvPr id="119813" name="AutoShape 4">
            <a:extLst>
              <a:ext uri="{FF2B5EF4-FFF2-40B4-BE49-F238E27FC236}">
                <a16:creationId xmlns:a16="http://schemas.microsoft.com/office/drawing/2014/main" id="{D76485AD-2F83-4FAA-8D5D-FCE498C8EB57}"/>
              </a:ext>
            </a:extLst>
          </p:cNvPr>
          <p:cNvSpPr>
            <a:spLocks/>
          </p:cNvSpPr>
          <p:nvPr/>
        </p:nvSpPr>
        <p:spPr bwMode="auto">
          <a:xfrm>
            <a:off x="1763688" y="2085161"/>
            <a:ext cx="216024" cy="1991911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119814" name="矩形 5">
            <a:extLst>
              <a:ext uri="{FF2B5EF4-FFF2-40B4-BE49-F238E27FC236}">
                <a16:creationId xmlns:a16="http://schemas.microsoft.com/office/drawing/2014/main" id="{EFE28A9F-90C4-4D8E-BD77-592842A18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9" y="1276525"/>
            <a:ext cx="83867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dirty="0">
                <a:ea typeface="楷体_GB2312" pitchFamily="49" charset="-122"/>
              </a:rPr>
              <a:t>这里</a:t>
            </a:r>
            <a:r>
              <a:rPr lang="en-US" altLang="zh-CN" i="1" dirty="0"/>
              <a:t>K</a:t>
            </a:r>
            <a:r>
              <a:rPr lang="en-US" altLang="zh-CN" baseline="-25000" dirty="0"/>
              <a:t>1</a:t>
            </a:r>
            <a:r>
              <a:rPr lang="zh-CN" altLang="en-US" dirty="0"/>
              <a:t>、</a:t>
            </a:r>
            <a:r>
              <a:rPr lang="en-US" altLang="zh-CN" i="1" dirty="0"/>
              <a:t>K</a:t>
            </a:r>
            <a:r>
              <a:rPr lang="en-US" altLang="zh-CN" baseline="-25000" dirty="0"/>
              <a:t>2</a:t>
            </a:r>
            <a:r>
              <a:rPr lang="zh-CN" altLang="en-US" dirty="0"/>
              <a:t>、</a:t>
            </a:r>
            <a:r>
              <a:rPr lang="en-US" altLang="zh-CN" i="1" dirty="0"/>
              <a:t>K</a:t>
            </a:r>
            <a:r>
              <a:rPr lang="en-US" altLang="zh-CN" baseline="-25000" dirty="0"/>
              <a:t>3</a:t>
            </a:r>
            <a:r>
              <a:rPr lang="zh-CN" altLang="en-US" dirty="0"/>
              <a:t>、</a:t>
            </a:r>
            <a:r>
              <a:rPr lang="en-US" altLang="zh-CN" i="1" dirty="0"/>
              <a:t>K</a:t>
            </a:r>
            <a:r>
              <a:rPr lang="en-US" altLang="zh-CN" baseline="-25000" dirty="0"/>
              <a:t>4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为四个不同点上的函数值，分别设其为 </a:t>
            </a:r>
          </a:p>
        </p:txBody>
      </p:sp>
      <p:sp>
        <p:nvSpPr>
          <p:cNvPr id="119815" name="矩形 6">
            <a:extLst>
              <a:ext uri="{FF2B5EF4-FFF2-40B4-BE49-F238E27FC236}">
                <a16:creationId xmlns:a16="http://schemas.microsoft.com/office/drawing/2014/main" id="{5FB5445D-5BFF-4817-8DC2-B42263940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49389"/>
            <a:ext cx="857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ea typeface="楷体_GB2312" pitchFamily="49" charset="-122"/>
              </a:rPr>
              <a:t>设</a:t>
            </a:r>
          </a:p>
        </p:txBody>
      </p:sp>
      <p:sp>
        <p:nvSpPr>
          <p:cNvPr id="119816" name="矩形 7">
            <a:extLst>
              <a:ext uri="{FF2B5EF4-FFF2-40B4-BE49-F238E27FC236}">
                <a16:creationId xmlns:a16="http://schemas.microsoft.com/office/drawing/2014/main" id="{5F23FFAA-DFEB-4605-9121-2A6D9E6DA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08" y="404065"/>
            <a:ext cx="57239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600" i="1" dirty="0">
                <a:solidFill>
                  <a:srgbClr val="FF0000"/>
                </a:solidFill>
              </a:rPr>
              <a:t>y</a:t>
            </a:r>
            <a:r>
              <a:rPr lang="en-US" altLang="zh-CN" sz="3600" i="1" baseline="-25000" dirty="0">
                <a:solidFill>
                  <a:srgbClr val="FF0000"/>
                </a:solidFill>
              </a:rPr>
              <a:t>i</a:t>
            </a:r>
            <a:r>
              <a:rPr lang="en-US" altLang="zh-CN" sz="3600" baseline="-25000" dirty="0">
                <a:solidFill>
                  <a:srgbClr val="FF0000"/>
                </a:solidFill>
              </a:rPr>
              <a:t>+1</a:t>
            </a:r>
            <a:r>
              <a:rPr lang="en-US" altLang="zh-CN" sz="3600" dirty="0">
                <a:solidFill>
                  <a:srgbClr val="FF0000"/>
                </a:solidFill>
              </a:rPr>
              <a:t>=</a:t>
            </a:r>
            <a:r>
              <a:rPr lang="en-US" altLang="zh-CN" sz="3600" i="1" dirty="0">
                <a:solidFill>
                  <a:srgbClr val="FF0000"/>
                </a:solidFill>
              </a:rPr>
              <a:t>y</a:t>
            </a:r>
            <a:r>
              <a:rPr lang="en-US" altLang="zh-CN" sz="3600" i="1" baseline="-25000" dirty="0">
                <a:solidFill>
                  <a:srgbClr val="FF0000"/>
                </a:solidFill>
              </a:rPr>
              <a:t>i</a:t>
            </a:r>
            <a:r>
              <a:rPr lang="en-US" altLang="zh-CN" sz="3600" dirty="0">
                <a:solidFill>
                  <a:srgbClr val="FF0000"/>
                </a:solidFill>
              </a:rPr>
              <a:t>+</a:t>
            </a:r>
            <a:r>
              <a:rPr lang="en-US" altLang="zh-CN" sz="3600" i="1" dirty="0">
                <a:solidFill>
                  <a:srgbClr val="FF0000"/>
                </a:solidFill>
              </a:rPr>
              <a:t>c</a:t>
            </a:r>
            <a:r>
              <a:rPr lang="en-US" altLang="zh-CN" sz="3600" baseline="-25000" dirty="0">
                <a:solidFill>
                  <a:srgbClr val="FF0000"/>
                </a:solidFill>
              </a:rPr>
              <a:t>1</a:t>
            </a:r>
            <a:r>
              <a:rPr lang="en-US" altLang="zh-CN" sz="3600" i="1" dirty="0">
                <a:solidFill>
                  <a:srgbClr val="FF0000"/>
                </a:solidFill>
              </a:rPr>
              <a:t>K</a:t>
            </a:r>
            <a:r>
              <a:rPr lang="en-US" altLang="zh-CN" sz="3600" baseline="-25000" dirty="0">
                <a:solidFill>
                  <a:srgbClr val="FF0000"/>
                </a:solidFill>
              </a:rPr>
              <a:t>1</a:t>
            </a:r>
            <a:r>
              <a:rPr lang="en-US" altLang="zh-CN" sz="3600" dirty="0">
                <a:solidFill>
                  <a:srgbClr val="FF0000"/>
                </a:solidFill>
              </a:rPr>
              <a:t>+</a:t>
            </a:r>
            <a:r>
              <a:rPr lang="en-US" altLang="zh-CN" sz="3600" i="1" dirty="0">
                <a:solidFill>
                  <a:srgbClr val="FF0000"/>
                </a:solidFill>
              </a:rPr>
              <a:t>c</a:t>
            </a:r>
            <a:r>
              <a:rPr lang="en-US" altLang="zh-CN" sz="3600" baseline="-25000" dirty="0">
                <a:solidFill>
                  <a:srgbClr val="FF0000"/>
                </a:solidFill>
              </a:rPr>
              <a:t>2</a:t>
            </a:r>
            <a:r>
              <a:rPr lang="en-US" altLang="zh-CN" sz="3600" i="1" dirty="0">
                <a:solidFill>
                  <a:srgbClr val="FF0000"/>
                </a:solidFill>
              </a:rPr>
              <a:t>K</a:t>
            </a:r>
            <a:r>
              <a:rPr lang="en-US" altLang="zh-CN" sz="3600" baseline="-25000" dirty="0">
                <a:solidFill>
                  <a:srgbClr val="FF0000"/>
                </a:solidFill>
              </a:rPr>
              <a:t>2</a:t>
            </a:r>
            <a:r>
              <a:rPr lang="en-US" altLang="zh-CN" sz="3600" dirty="0">
                <a:solidFill>
                  <a:srgbClr val="FF0000"/>
                </a:solidFill>
              </a:rPr>
              <a:t>+</a:t>
            </a:r>
            <a:r>
              <a:rPr lang="en-US" altLang="zh-CN" sz="3600" i="1" dirty="0">
                <a:solidFill>
                  <a:srgbClr val="FF0000"/>
                </a:solidFill>
              </a:rPr>
              <a:t>c</a:t>
            </a:r>
            <a:r>
              <a:rPr lang="en-US" altLang="zh-CN" sz="3600" baseline="-25000" dirty="0">
                <a:solidFill>
                  <a:srgbClr val="FF0000"/>
                </a:solidFill>
              </a:rPr>
              <a:t>3</a:t>
            </a:r>
            <a:r>
              <a:rPr lang="en-US" altLang="zh-CN" sz="3600" i="1" dirty="0">
                <a:solidFill>
                  <a:srgbClr val="FF0000"/>
                </a:solidFill>
              </a:rPr>
              <a:t>K</a:t>
            </a:r>
            <a:r>
              <a:rPr lang="en-US" altLang="zh-CN" sz="3600" baseline="-25000" dirty="0">
                <a:solidFill>
                  <a:srgbClr val="FF0000"/>
                </a:solidFill>
              </a:rPr>
              <a:t>3</a:t>
            </a:r>
            <a:r>
              <a:rPr lang="en-US" altLang="zh-CN" sz="3600" dirty="0">
                <a:solidFill>
                  <a:srgbClr val="FF0000"/>
                </a:solidFill>
              </a:rPr>
              <a:t>+</a:t>
            </a:r>
            <a:r>
              <a:rPr lang="en-US" altLang="zh-CN" sz="3600" i="1" dirty="0">
                <a:solidFill>
                  <a:srgbClr val="FF0000"/>
                </a:solidFill>
              </a:rPr>
              <a:t>c</a:t>
            </a:r>
            <a:r>
              <a:rPr lang="en-US" altLang="zh-CN" sz="3600" baseline="-25000" dirty="0">
                <a:solidFill>
                  <a:srgbClr val="FF0000"/>
                </a:solidFill>
              </a:rPr>
              <a:t>4</a:t>
            </a:r>
            <a:r>
              <a:rPr lang="en-US" altLang="zh-CN" sz="3600" i="1" dirty="0">
                <a:solidFill>
                  <a:srgbClr val="FF0000"/>
                </a:solidFill>
              </a:rPr>
              <a:t>K</a:t>
            </a:r>
            <a:r>
              <a:rPr lang="en-US" altLang="zh-CN" sz="3600" baseline="-25000" dirty="0">
                <a:solidFill>
                  <a:srgbClr val="FF0000"/>
                </a:solidFill>
              </a:rPr>
              <a:t>4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D0F0E9A-46B2-834A-BC02-BA14E3A23337}"/>
              </a:ext>
            </a:extLst>
          </p:cNvPr>
          <p:cNvSpPr/>
          <p:nvPr/>
        </p:nvSpPr>
        <p:spPr>
          <a:xfrm>
            <a:off x="385791" y="5373216"/>
            <a:ext cx="83724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推导过程与前面类似，由于过程复杂，这里从略，只介绍最常用的一种</a:t>
            </a:r>
            <a:r>
              <a:rPr lang="zh-CN" altLang="en-US" sz="2800" dirty="0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四阶经典龙格</a:t>
            </a:r>
            <a:r>
              <a:rPr lang="en-US" altLang="zh-CN" sz="2800" dirty="0">
                <a:solidFill>
                  <a:srgbClr val="FF6600"/>
                </a:solidFill>
                <a:latin typeface="宋体" panose="02010600030101010101" pitchFamily="2" charset="-122"/>
                <a:ea typeface="楷体_GB2312" pitchFamily="49" charset="-122"/>
              </a:rPr>
              <a:t>—</a:t>
            </a:r>
            <a:r>
              <a:rPr lang="zh-CN" altLang="en-US" sz="2800" dirty="0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库塔公式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800" dirty="0">
                <a:latin typeface="宋体" panose="02010600030101010101" pitchFamily="2" charset="-122"/>
              </a:rPr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6207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矩形 3">
            <a:extLst>
              <a:ext uri="{FF2B5EF4-FFF2-40B4-BE49-F238E27FC236}">
                <a16:creationId xmlns:a16="http://schemas.microsoft.com/office/drawing/2014/main" id="{7A538BC0-C458-41ED-B76D-F01C190E7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287755"/>
            <a:ext cx="8712968" cy="576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>
                <a:ea typeface="楷体_GB2312" pitchFamily="49" charset="-122"/>
              </a:rPr>
              <a:t>类似于前面的讨论，把</a:t>
            </a:r>
            <a:r>
              <a:rPr lang="en-US" altLang="zh-CN" sz="2400" i="1" dirty="0"/>
              <a:t>K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、</a:t>
            </a:r>
            <a:r>
              <a:rPr lang="en-US" altLang="zh-CN" sz="2400" i="1" dirty="0"/>
              <a:t>K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、</a:t>
            </a:r>
            <a:r>
              <a:rPr lang="en-US" altLang="zh-CN" sz="2400" i="1" dirty="0"/>
              <a:t>K</a:t>
            </a:r>
            <a:r>
              <a:rPr lang="en-US" altLang="zh-CN" sz="2400" baseline="-25000" dirty="0"/>
              <a:t>4</a:t>
            </a:r>
            <a:r>
              <a:rPr lang="zh-CN" altLang="en-US" dirty="0">
                <a:ea typeface="楷体_GB2312" pitchFamily="49" charset="-122"/>
              </a:rPr>
              <a:t>分别在</a:t>
            </a:r>
            <a:r>
              <a:rPr lang="en-US" altLang="zh-CN" dirty="0">
                <a:ea typeface="楷体_GB2312" pitchFamily="49" charset="-122"/>
              </a:rPr>
              <a:t>(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i, 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i</a:t>
            </a:r>
            <a:r>
              <a:rPr lang="en-US" altLang="zh-CN" dirty="0"/>
              <a:t>)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点展成</a:t>
            </a:r>
            <a:r>
              <a:rPr lang="en-US" altLang="zh-CN" i="1" dirty="0">
                <a:ea typeface="楷体_GB2312" pitchFamily="49" charset="-122"/>
              </a:rPr>
              <a:t>h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的幂级数，代入线性组合式中，将得到的公式与</a:t>
            </a:r>
            <a:r>
              <a:rPr lang="en-US" altLang="zh-CN" i="1" dirty="0"/>
              <a:t>y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</a:t>
            </a:r>
            <a:r>
              <a:rPr lang="en-US" altLang="zh-CN" baseline="-25000" dirty="0"/>
              <a:t>+1</a:t>
            </a:r>
            <a:r>
              <a:rPr lang="en-US" altLang="zh-CN" dirty="0"/>
              <a:t>)</a:t>
            </a:r>
            <a:r>
              <a:rPr lang="zh-CN" altLang="en-US" dirty="0">
                <a:ea typeface="楷体_GB2312" pitchFamily="49" charset="-122"/>
              </a:rPr>
              <a:t>在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i</a:t>
            </a:r>
            <a:r>
              <a:rPr lang="zh-CN" altLang="en-US" dirty="0">
                <a:ea typeface="楷体_GB2312" pitchFamily="49" charset="-122"/>
              </a:rPr>
              <a:t>点上的泰勒展开式比较，使其两式右端直到</a:t>
            </a:r>
            <a:r>
              <a:rPr lang="en-US" altLang="zh-CN" i="1" dirty="0"/>
              <a:t>h</a:t>
            </a:r>
            <a:r>
              <a:rPr lang="en-US" altLang="zh-CN" baseline="30000" dirty="0"/>
              <a:t>4</a:t>
            </a:r>
            <a:r>
              <a:rPr lang="zh-CN" altLang="en-US" dirty="0">
                <a:ea typeface="楷体_GB2312" pitchFamily="49" charset="-122"/>
              </a:rPr>
              <a:t>的系数相等，可得到关于</a:t>
            </a:r>
            <a:r>
              <a:rPr lang="en-US" altLang="zh-CN" i="1" dirty="0"/>
              <a:t>c</a:t>
            </a:r>
            <a:r>
              <a:rPr lang="en-US" altLang="zh-CN" i="1" baseline="-25000" dirty="0"/>
              <a:t>i</a:t>
            </a:r>
            <a:r>
              <a:rPr lang="zh-CN" altLang="en-US" dirty="0"/>
              <a:t>，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r>
              <a:rPr lang="zh-CN" altLang="en-US" dirty="0"/>
              <a:t>，</a:t>
            </a:r>
            <a:r>
              <a:rPr lang="en-US" altLang="zh-CN" i="1" dirty="0" err="1"/>
              <a:t>b</a:t>
            </a:r>
            <a:r>
              <a:rPr lang="en-US" altLang="zh-CN" i="1" baseline="-25000" dirty="0" err="1"/>
              <a:t>ij</a:t>
            </a:r>
            <a:r>
              <a:rPr lang="en-US" altLang="zh-CN" i="1" baseline="-25000" dirty="0"/>
              <a:t> </a:t>
            </a:r>
            <a:r>
              <a:rPr lang="zh-CN" altLang="en-US" dirty="0">
                <a:ea typeface="楷体_GB2312" pitchFamily="49" charset="-122"/>
              </a:rPr>
              <a:t>的一组特解：</a:t>
            </a:r>
            <a:endParaRPr lang="zh-CN" altLang="en-US" dirty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sz="3200" dirty="0"/>
              <a:t>                        </a:t>
            </a:r>
            <a:r>
              <a:rPr lang="en-US" altLang="zh-CN" sz="3200" i="1" dirty="0">
                <a:solidFill>
                  <a:srgbClr val="C00000"/>
                </a:solidFill>
              </a:rPr>
              <a:t>a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2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en-US" altLang="zh-CN" sz="3200" i="1" dirty="0">
                <a:solidFill>
                  <a:srgbClr val="C00000"/>
                </a:solidFill>
              </a:rPr>
              <a:t>a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3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en-US" altLang="zh-CN" sz="3200" i="1" dirty="0">
                <a:solidFill>
                  <a:srgbClr val="C00000"/>
                </a:solidFill>
              </a:rPr>
              <a:t>b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21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en-US" altLang="zh-CN" sz="3200" i="1" dirty="0">
                <a:solidFill>
                  <a:srgbClr val="C00000"/>
                </a:solidFill>
              </a:rPr>
              <a:t>b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32</a:t>
            </a:r>
            <a:r>
              <a:rPr lang="en-US" altLang="zh-CN" sz="3200" dirty="0">
                <a:solidFill>
                  <a:srgbClr val="C00000"/>
                </a:solidFill>
              </a:rPr>
              <a:t>=1/2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3200" dirty="0">
                <a:solidFill>
                  <a:srgbClr val="C00000"/>
                </a:solidFill>
              </a:rPr>
              <a:t>                        </a:t>
            </a:r>
            <a:r>
              <a:rPr lang="en-US" altLang="zh-CN" sz="3200" i="1" dirty="0">
                <a:solidFill>
                  <a:srgbClr val="C00000"/>
                </a:solidFill>
              </a:rPr>
              <a:t>b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31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en-US" altLang="zh-CN" sz="3200" i="1" dirty="0">
                <a:solidFill>
                  <a:srgbClr val="C00000"/>
                </a:solidFill>
              </a:rPr>
              <a:t>b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41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en-US" altLang="zh-CN" sz="3200" i="1" dirty="0">
                <a:solidFill>
                  <a:srgbClr val="C00000"/>
                </a:solidFill>
              </a:rPr>
              <a:t>b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42</a:t>
            </a:r>
            <a:r>
              <a:rPr lang="en-US" altLang="zh-CN" sz="3200" dirty="0">
                <a:solidFill>
                  <a:srgbClr val="C00000"/>
                </a:solidFill>
              </a:rPr>
              <a:t>=0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3200" dirty="0">
                <a:solidFill>
                  <a:srgbClr val="C00000"/>
                </a:solidFill>
              </a:rPr>
              <a:t>                        </a:t>
            </a:r>
            <a:r>
              <a:rPr lang="en-US" altLang="zh-CN" sz="3200" i="1" dirty="0">
                <a:solidFill>
                  <a:srgbClr val="C00000"/>
                </a:solidFill>
              </a:rPr>
              <a:t>a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4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en-US" altLang="zh-CN" sz="3200" i="1" dirty="0">
                <a:solidFill>
                  <a:srgbClr val="C00000"/>
                </a:solidFill>
              </a:rPr>
              <a:t>b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43</a:t>
            </a:r>
            <a:r>
              <a:rPr lang="en-US" altLang="zh-CN" sz="3200" dirty="0">
                <a:solidFill>
                  <a:srgbClr val="C00000"/>
                </a:solidFill>
              </a:rPr>
              <a:t>=1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3200" dirty="0">
                <a:solidFill>
                  <a:srgbClr val="C00000"/>
                </a:solidFill>
              </a:rPr>
              <a:t>                        </a:t>
            </a:r>
            <a:r>
              <a:rPr lang="en-US" altLang="zh-CN" sz="3200" i="1" dirty="0">
                <a:solidFill>
                  <a:srgbClr val="C00000"/>
                </a:solidFill>
              </a:rPr>
              <a:t>c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1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en-US" altLang="zh-CN" sz="3200" i="1" dirty="0">
                <a:solidFill>
                  <a:srgbClr val="C00000"/>
                </a:solidFill>
              </a:rPr>
              <a:t>c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4</a:t>
            </a:r>
            <a:r>
              <a:rPr lang="en-US" altLang="zh-CN" sz="3200" dirty="0">
                <a:solidFill>
                  <a:srgbClr val="C00000"/>
                </a:solidFill>
              </a:rPr>
              <a:t>=1/6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3200" dirty="0">
                <a:solidFill>
                  <a:srgbClr val="C00000"/>
                </a:solidFill>
              </a:rPr>
              <a:t>                        </a:t>
            </a:r>
            <a:r>
              <a:rPr lang="en-US" altLang="zh-CN" sz="3200" i="1" dirty="0">
                <a:solidFill>
                  <a:srgbClr val="C00000"/>
                </a:solidFill>
              </a:rPr>
              <a:t>c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2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en-US" altLang="zh-CN" sz="3200" i="1" dirty="0">
                <a:solidFill>
                  <a:srgbClr val="C00000"/>
                </a:solidFill>
              </a:rPr>
              <a:t>c</a:t>
            </a:r>
            <a:r>
              <a:rPr lang="en-US" altLang="zh-CN" sz="3200" baseline="-25000" dirty="0">
                <a:solidFill>
                  <a:srgbClr val="C00000"/>
                </a:solidFill>
              </a:rPr>
              <a:t>3</a:t>
            </a:r>
            <a:r>
              <a:rPr lang="en-US" altLang="zh-CN" sz="3200" dirty="0">
                <a:solidFill>
                  <a:srgbClr val="C00000"/>
                </a:solidFill>
              </a:rPr>
              <a:t>=1/3 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55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" name="Rectangle 1126">
            <a:extLst>
              <a:ext uri="{FF2B5EF4-FFF2-40B4-BE49-F238E27FC236}">
                <a16:creationId xmlns:a16="http://schemas.microsoft.com/office/drawing/2014/main" id="{1533CDD8-F016-4FE2-AD86-083A09C37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4" y="1500188"/>
            <a:ext cx="7100267" cy="4521100"/>
          </a:xfrm>
          <a:prstGeom prst="rect">
            <a:avLst/>
          </a:prstGeom>
          <a:solidFill>
            <a:srgbClr val="FFFF00"/>
          </a:solidFill>
          <a:ln w="5715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3" name="Text Box 1121">
            <a:extLst>
              <a:ext uri="{FF2B5EF4-FFF2-40B4-BE49-F238E27FC236}">
                <a16:creationId xmlns:a16="http://schemas.microsoft.com/office/drawing/2014/main" id="{32D3B2E7-F218-4DC9-8BA5-F4D2F463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547688"/>
            <a:ext cx="8053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chemeClr val="accent2"/>
                </a:solidFill>
                <a:ea typeface="楷体_GB2312" pitchFamily="49" charset="-122"/>
                <a:sym typeface="Wingdings" panose="05000000000000000000" pitchFamily="2" charset="2"/>
              </a:rPr>
              <a:t>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四阶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经典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i="1" dirty="0">
                <a:solidFill>
                  <a:srgbClr val="FF0000"/>
                </a:solidFill>
              </a:rPr>
              <a:t>Runge</a:t>
            </a:r>
            <a:r>
              <a:rPr lang="en-US" altLang="zh-CN" i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i="1" dirty="0" err="1">
                <a:solidFill>
                  <a:srgbClr val="FF0000"/>
                </a:solidFill>
              </a:rPr>
              <a:t>Kutta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方法</a:t>
            </a:r>
          </a:p>
        </p:txBody>
      </p:sp>
      <p:graphicFrame>
        <p:nvGraphicFramePr>
          <p:cNvPr id="63490" name="Object 10">
            <a:extLst>
              <a:ext uri="{FF2B5EF4-FFF2-40B4-BE49-F238E27FC236}">
                <a16:creationId xmlns:a16="http://schemas.microsoft.com/office/drawing/2014/main" id="{D994D9F0-456F-49CF-AFE2-D0E2DA284E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4" y="1571624"/>
          <a:ext cx="6246883" cy="4305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955520" imgH="1460160" progId="Equation.3">
                  <p:embed/>
                </p:oleObj>
              </mc:Choice>
              <mc:Fallback>
                <p:oleObj name="公式" r:id="rId2" imgW="1955520" imgH="1460160" progId="Equation.3">
                  <p:embed/>
                  <p:pic>
                    <p:nvPicPr>
                      <p:cNvPr id="63490" name="Object 10">
                        <a:extLst>
                          <a:ext uri="{FF2B5EF4-FFF2-40B4-BE49-F238E27FC236}">
                            <a16:creationId xmlns:a16="http://schemas.microsoft.com/office/drawing/2014/main" id="{D994D9F0-456F-49CF-AFE2-D0E2DA284E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4" y="1571624"/>
                        <a:ext cx="6246883" cy="43056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81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53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Text Box 7">
            <a:extLst>
              <a:ext uri="{FF2B5EF4-FFF2-40B4-BE49-F238E27FC236}">
                <a16:creationId xmlns:a16="http://schemas.microsoft.com/office/drawing/2014/main" id="{5DA45044-D656-4B67-A509-A59667229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32" y="1196752"/>
            <a:ext cx="8424936" cy="467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5000"/>
              </a:lnSpc>
            </a:pPr>
            <a:r>
              <a:rPr lang="en-US" altLang="zh-CN" sz="3200" b="1" dirty="0">
                <a:latin typeface="宋体" panose="02010600030101010101" pitchFamily="2" charset="-122"/>
                <a:ea typeface="黑体" panose="02010609060101010101" pitchFamily="49" charset="-122"/>
              </a:rPr>
              <a:t>    </a:t>
            </a:r>
            <a:r>
              <a:rPr lang="zh-CN" altLang="en-US" sz="3200" dirty="0">
                <a:latin typeface="楷体_GB2312" pitchFamily="49" charset="-122"/>
                <a:ea typeface="楷体_GB2312" pitchFamily="49" charset="-122"/>
              </a:rPr>
              <a:t>龙格</a:t>
            </a:r>
            <a:r>
              <a:rPr lang="en-US" altLang="zh-CN" sz="3200" dirty="0">
                <a:latin typeface="宋体" panose="02010600030101010101" pitchFamily="2" charset="-122"/>
                <a:ea typeface="楷体_GB2312" pitchFamily="49" charset="-122"/>
              </a:rPr>
              <a:t>—</a:t>
            </a:r>
            <a:r>
              <a:rPr lang="zh-CN" altLang="en-US" sz="3200" dirty="0">
                <a:latin typeface="楷体_GB2312" pitchFamily="49" charset="-122"/>
                <a:ea typeface="楷体_GB2312" pitchFamily="49" charset="-122"/>
              </a:rPr>
              <a:t>库塔方法的推导基于</a:t>
            </a:r>
            <a:r>
              <a:rPr lang="en-US" altLang="zh-CN" sz="3200" i="1" dirty="0"/>
              <a:t>Taylor</a:t>
            </a:r>
            <a:r>
              <a:rPr lang="zh-CN" altLang="en-US" sz="3200" dirty="0">
                <a:latin typeface="宋体" panose="02010600030101010101" pitchFamily="2" charset="-122"/>
                <a:ea typeface="楷体_GB2312" pitchFamily="49" charset="-122"/>
              </a:rPr>
              <a:t>展开方法，因而它要求所求解具有较好的光滑性。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如果解的光滑性差</a:t>
            </a:r>
            <a:r>
              <a:rPr lang="zh-CN" altLang="en-US" sz="3200" dirty="0">
                <a:latin typeface="宋体" panose="02010600030101010101" pitchFamily="2" charset="-122"/>
                <a:ea typeface="楷体_GB2312" pitchFamily="49" charset="-122"/>
              </a:rPr>
              <a:t>，那么，使用四阶龙格</a:t>
            </a:r>
            <a:r>
              <a:rPr lang="en-US" altLang="zh-CN" sz="3200" dirty="0">
                <a:latin typeface="宋体" panose="02010600030101010101" pitchFamily="2" charset="-122"/>
                <a:ea typeface="楷体_GB2312" pitchFamily="49" charset="-122"/>
              </a:rPr>
              <a:t>—</a:t>
            </a:r>
            <a:r>
              <a:rPr lang="zh-CN" altLang="en-US" sz="3200" dirty="0">
                <a:latin typeface="宋体" panose="02010600030101010101" pitchFamily="2" charset="-122"/>
                <a:ea typeface="楷体_GB2312" pitchFamily="49" charset="-122"/>
              </a:rPr>
              <a:t>库塔方法求得的数值解，精度可能反而不如改进的欧拉方法。在实际计算时，应当针对问题的具体特点选择合适的算法。</a:t>
            </a:r>
            <a:r>
              <a:rPr lang="zh-CN" altLang="en-US" sz="32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对于光滑性不太好的解，最好采用</a:t>
            </a:r>
            <a:r>
              <a:rPr lang="zh-CN" altLang="en-US" sz="3200" b="1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低阶算法</a:t>
            </a:r>
            <a:r>
              <a:rPr lang="zh-CN" altLang="en-US" sz="32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而将</a:t>
            </a:r>
            <a:r>
              <a:rPr lang="zh-CN" altLang="en-US" sz="3200" b="1" u="sng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步长</a:t>
            </a:r>
            <a:r>
              <a:rPr lang="en-US" altLang="zh-CN" sz="3200" b="1" i="1" u="sng" dirty="0">
                <a:solidFill>
                  <a:srgbClr val="FF0000"/>
                </a:solidFill>
              </a:rPr>
              <a:t>h</a:t>
            </a:r>
            <a:r>
              <a:rPr lang="zh-CN" altLang="en-US" sz="3200" b="1" u="sng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取小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3200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2B66B5-9346-4AC3-AD0B-C4340D94184B}"/>
              </a:ext>
            </a:extLst>
          </p:cNvPr>
          <p:cNvSpPr txBox="1"/>
          <p:nvPr/>
        </p:nvSpPr>
        <p:spPr>
          <a:xfrm>
            <a:off x="2483768" y="260648"/>
            <a:ext cx="4176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sz="4800" dirty="0">
                <a:solidFill>
                  <a:schemeClr val="tx1"/>
                </a:solidFill>
                <a:ea typeface="楷体_GB2312" pitchFamily="49" charset="-122"/>
              </a:rPr>
              <a:t>小  结</a:t>
            </a:r>
          </a:p>
        </p:txBody>
      </p:sp>
    </p:spTree>
    <p:extLst>
      <p:ext uri="{BB962C8B-B14F-4D97-AF65-F5344CB8AC3E}">
        <p14:creationId xmlns:p14="http://schemas.microsoft.com/office/powerpoint/2010/main" val="3145125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0" name="Text Box 2">
            <a:extLst>
              <a:ext uri="{FF2B5EF4-FFF2-40B4-BE49-F238E27FC236}">
                <a16:creationId xmlns:a16="http://schemas.microsoft.com/office/drawing/2014/main" id="{447B9BA4-A2B1-4CF6-BB80-FB9096C3C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" y="260648"/>
            <a:ext cx="8880476" cy="622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方法的</a:t>
            </a:r>
            <a:r>
              <a:rPr lang="zh-CN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级数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表示公式中计算函数值</a:t>
            </a:r>
            <a:r>
              <a:rPr lang="en-US" altLang="zh-CN" i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的次数</a:t>
            </a:r>
            <a:r>
              <a:rPr lang="zh-CN" altLang="en-US" sz="4000" dirty="0">
                <a:solidFill>
                  <a:srgbClr val="000000"/>
                </a:solidFill>
                <a:latin typeface="+mn-ea"/>
              </a:rPr>
              <a:t>。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虽然二、三、四级</a:t>
            </a:r>
            <a:r>
              <a:rPr lang="en-US" altLang="zh-CN" i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方法的最高阶数可分别达到</a:t>
            </a:r>
            <a:r>
              <a:rPr lang="en-US" altLang="zh-CN" b="1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b="1" dirty="0">
                <a:solidFill>
                  <a:srgbClr val="0000FF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阶，但</a:t>
            </a:r>
            <a:r>
              <a:rPr lang="en-US" altLang="zh-CN" i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级</a:t>
            </a:r>
            <a:r>
              <a:rPr lang="en-US" altLang="zh-CN" i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方法的最高阶却不一定是</a:t>
            </a:r>
            <a:r>
              <a:rPr lang="en-US" altLang="zh-CN" i="1" dirty="0">
                <a:solidFill>
                  <a:srgbClr val="C00000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阶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r>
              <a:rPr lang="en-US" altLang="zh-CN" i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Butcher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于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1965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年给出了</a:t>
            </a:r>
            <a:r>
              <a:rPr lang="en-US" altLang="zh-CN" i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方法的级数与其可达到的最高阶数间的关系表，如下：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							</a:t>
            </a:r>
          </a:p>
          <a:p>
            <a:pPr algn="l" eaLnBrk="1" hangingPunct="1">
              <a:lnSpc>
                <a:spcPct val="120000"/>
              </a:lnSpc>
            </a:pPr>
            <a:endParaRPr lang="en-US" altLang="zh-CN" sz="24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4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l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    由表可见，四级及以下</a:t>
            </a:r>
            <a:r>
              <a:rPr lang="en-US" altLang="zh-CN" i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的方法其最高阶数与计算</a:t>
            </a:r>
            <a:r>
              <a:rPr lang="en-US" altLang="zh-CN" i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的次数一致；对</a:t>
            </a:r>
            <a:r>
              <a:rPr lang="en-US" altLang="zh-CN" i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级</a:t>
            </a:r>
            <a:r>
              <a:rPr lang="en-US" altLang="zh-CN" i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公式，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当</a:t>
            </a:r>
            <a:r>
              <a:rPr lang="en-US" altLang="zh-CN" i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n&gt;</a:t>
            </a:r>
            <a:r>
              <a:rPr lang="en-US" altLang="zh-CN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，虽然计算</a:t>
            </a:r>
            <a:r>
              <a:rPr lang="en-US" altLang="zh-CN" i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的次数增加，但是方法的阶数不一定增加。</a:t>
            </a:r>
            <a:endParaRPr lang="en-US" altLang="zh-CN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60000"/>
              </a:lnSpc>
            </a:pPr>
            <a:endParaRPr lang="en-US" altLang="zh-CN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因此，四阶</a:t>
            </a:r>
            <a:r>
              <a:rPr lang="en-US" altLang="zh-CN" i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R-K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公式是应用最为广泛的公式。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	</a:t>
            </a:r>
          </a:p>
        </p:txBody>
      </p:sp>
      <p:grpSp>
        <p:nvGrpSpPr>
          <p:cNvPr id="68621" name="Group 43">
            <a:extLst>
              <a:ext uri="{FF2B5EF4-FFF2-40B4-BE49-F238E27FC236}">
                <a16:creationId xmlns:a16="http://schemas.microsoft.com/office/drawing/2014/main" id="{91DD850D-0994-4799-B066-47DDB60F731E}"/>
              </a:ext>
            </a:extLst>
          </p:cNvPr>
          <p:cNvGrpSpPr>
            <a:grpSpLocks/>
          </p:cNvGrpSpPr>
          <p:nvPr/>
        </p:nvGrpSpPr>
        <p:grpSpPr bwMode="auto">
          <a:xfrm>
            <a:off x="1344488" y="2787645"/>
            <a:ext cx="7620000" cy="1035050"/>
            <a:chOff x="480" y="1152"/>
            <a:chExt cx="4800" cy="652"/>
          </a:xfrm>
        </p:grpSpPr>
        <p:sp>
          <p:nvSpPr>
            <p:cNvPr id="68622" name="Rectangle 5">
              <a:extLst>
                <a:ext uri="{FF2B5EF4-FFF2-40B4-BE49-F238E27FC236}">
                  <a16:creationId xmlns:a16="http://schemas.microsoft.com/office/drawing/2014/main" id="{0299CE82-FD4E-4141-816D-442B1A665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478"/>
              <a:ext cx="57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zh-CN" sz="2000"/>
            </a:p>
          </p:txBody>
        </p:sp>
        <p:sp>
          <p:nvSpPr>
            <p:cNvPr id="68623" name="Rectangle 6">
              <a:extLst>
                <a:ext uri="{FF2B5EF4-FFF2-40B4-BE49-F238E27FC236}">
                  <a16:creationId xmlns:a16="http://schemas.microsoft.com/office/drawing/2014/main" id="{BF963700-0B71-4171-A88A-C95E4699C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152"/>
              <a:ext cx="57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zh-CN" sz="2000"/>
            </a:p>
          </p:txBody>
        </p:sp>
        <p:sp>
          <p:nvSpPr>
            <p:cNvPr id="68624" name="Rectangle 7">
              <a:extLst>
                <a:ext uri="{FF2B5EF4-FFF2-40B4-BE49-F238E27FC236}">
                  <a16:creationId xmlns:a16="http://schemas.microsoft.com/office/drawing/2014/main" id="{F8798BCD-F2E6-4137-BE15-AE8EBC53E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478"/>
              <a:ext cx="52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zh-CN" sz="2000"/>
            </a:p>
          </p:txBody>
        </p:sp>
        <p:sp>
          <p:nvSpPr>
            <p:cNvPr id="68625" name="Rectangle 8">
              <a:extLst>
                <a:ext uri="{FF2B5EF4-FFF2-40B4-BE49-F238E27FC236}">
                  <a16:creationId xmlns:a16="http://schemas.microsoft.com/office/drawing/2014/main" id="{F6F6E085-27D4-494C-876E-35ED44355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152"/>
              <a:ext cx="52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2000"/>
                <a:t>7</a:t>
              </a:r>
            </a:p>
          </p:txBody>
        </p:sp>
        <p:sp>
          <p:nvSpPr>
            <p:cNvPr id="68626" name="Rectangle 9">
              <a:extLst>
                <a:ext uri="{FF2B5EF4-FFF2-40B4-BE49-F238E27FC236}">
                  <a16:creationId xmlns:a16="http://schemas.microsoft.com/office/drawing/2014/main" id="{0B773EEE-E3A8-40A4-A0E7-90A7942F9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478"/>
              <a:ext cx="4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zh-CN" sz="2000"/>
            </a:p>
          </p:txBody>
        </p:sp>
        <p:sp>
          <p:nvSpPr>
            <p:cNvPr id="68627" name="Rectangle 10">
              <a:extLst>
                <a:ext uri="{FF2B5EF4-FFF2-40B4-BE49-F238E27FC236}">
                  <a16:creationId xmlns:a16="http://schemas.microsoft.com/office/drawing/2014/main" id="{40F8CE6A-C274-46DD-AE83-BBE93B8AE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152"/>
              <a:ext cx="4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2000"/>
                <a:t>5</a:t>
              </a:r>
            </a:p>
          </p:txBody>
        </p:sp>
        <p:sp>
          <p:nvSpPr>
            <p:cNvPr id="68628" name="Rectangle 11">
              <a:extLst>
                <a:ext uri="{FF2B5EF4-FFF2-40B4-BE49-F238E27FC236}">
                  <a16:creationId xmlns:a16="http://schemas.microsoft.com/office/drawing/2014/main" id="{9B5FAC4B-CBD5-44B6-85A6-F54A49663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478"/>
              <a:ext cx="4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zh-CN" sz="2000"/>
            </a:p>
          </p:txBody>
        </p:sp>
        <p:sp>
          <p:nvSpPr>
            <p:cNvPr id="68629" name="Rectangle 12">
              <a:extLst>
                <a:ext uri="{FF2B5EF4-FFF2-40B4-BE49-F238E27FC236}">
                  <a16:creationId xmlns:a16="http://schemas.microsoft.com/office/drawing/2014/main" id="{B67406BF-C1D3-44A8-BB56-68471149F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152"/>
              <a:ext cx="4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2000"/>
                <a:t>3</a:t>
              </a:r>
            </a:p>
          </p:txBody>
        </p:sp>
        <p:sp>
          <p:nvSpPr>
            <p:cNvPr id="68630" name="Rectangle 13">
              <a:extLst>
                <a:ext uri="{FF2B5EF4-FFF2-40B4-BE49-F238E27FC236}">
                  <a16:creationId xmlns:a16="http://schemas.microsoft.com/office/drawing/2014/main" id="{6C059533-82EC-4BC3-943A-5F7FD6C6A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78"/>
              <a:ext cx="52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zh-CN" sz="2000"/>
            </a:p>
          </p:txBody>
        </p:sp>
        <p:sp>
          <p:nvSpPr>
            <p:cNvPr id="68631" name="Rectangle 14">
              <a:extLst>
                <a:ext uri="{FF2B5EF4-FFF2-40B4-BE49-F238E27FC236}">
                  <a16:creationId xmlns:a16="http://schemas.microsoft.com/office/drawing/2014/main" id="{BA2B2706-3986-4173-A1BF-6B1700FF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478"/>
              <a:ext cx="4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zh-CN" sz="2000"/>
            </a:p>
          </p:txBody>
        </p:sp>
        <p:sp>
          <p:nvSpPr>
            <p:cNvPr id="68632" name="Rectangle 15">
              <a:extLst>
                <a:ext uri="{FF2B5EF4-FFF2-40B4-BE49-F238E27FC236}">
                  <a16:creationId xmlns:a16="http://schemas.microsoft.com/office/drawing/2014/main" id="{012BF05B-F696-47A5-9048-ECD448AD0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478"/>
              <a:ext cx="43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zh-CN" sz="2000"/>
            </a:p>
          </p:txBody>
        </p:sp>
        <p:sp>
          <p:nvSpPr>
            <p:cNvPr id="68633" name="Rectangle 16">
              <a:extLst>
                <a:ext uri="{FF2B5EF4-FFF2-40B4-BE49-F238E27FC236}">
                  <a16:creationId xmlns:a16="http://schemas.microsoft.com/office/drawing/2014/main" id="{05A00BE1-4530-4F58-BF88-3B6A4175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478"/>
              <a:ext cx="129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000" b="1" dirty="0"/>
                <a:t>最高精度</a:t>
              </a:r>
            </a:p>
          </p:txBody>
        </p:sp>
        <p:sp>
          <p:nvSpPr>
            <p:cNvPr id="68634" name="Rectangle 17">
              <a:extLst>
                <a:ext uri="{FF2B5EF4-FFF2-40B4-BE49-F238E27FC236}">
                  <a16:creationId xmlns:a16="http://schemas.microsoft.com/office/drawing/2014/main" id="{1548DF98-A680-48FE-929C-96979EFF0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152"/>
              <a:ext cx="52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2000"/>
                <a:t>6</a:t>
              </a:r>
            </a:p>
          </p:txBody>
        </p:sp>
        <p:sp>
          <p:nvSpPr>
            <p:cNvPr id="68635" name="Rectangle 18">
              <a:extLst>
                <a:ext uri="{FF2B5EF4-FFF2-40B4-BE49-F238E27FC236}">
                  <a16:creationId xmlns:a16="http://schemas.microsoft.com/office/drawing/2014/main" id="{360D4F81-9E6B-4457-9492-31CB3F82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152"/>
              <a:ext cx="4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2000"/>
                <a:t>4</a:t>
              </a:r>
            </a:p>
          </p:txBody>
        </p:sp>
        <p:sp>
          <p:nvSpPr>
            <p:cNvPr id="68636" name="Rectangle 19">
              <a:extLst>
                <a:ext uri="{FF2B5EF4-FFF2-40B4-BE49-F238E27FC236}">
                  <a16:creationId xmlns:a16="http://schemas.microsoft.com/office/drawing/2014/main" id="{9B5464FB-7673-4FB0-92D0-84E806284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52"/>
              <a:ext cx="43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2000"/>
                <a:t>2</a:t>
              </a:r>
            </a:p>
          </p:txBody>
        </p:sp>
        <p:sp>
          <p:nvSpPr>
            <p:cNvPr id="68637" name="Rectangle 20">
              <a:extLst>
                <a:ext uri="{FF2B5EF4-FFF2-40B4-BE49-F238E27FC236}">
                  <a16:creationId xmlns:a16="http://schemas.microsoft.com/office/drawing/2014/main" id="{AE40FDAB-8121-4A42-ACF0-E60F87A77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152"/>
              <a:ext cx="129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000" dirty="0"/>
                <a:t>级数</a:t>
              </a:r>
              <a:endParaRPr lang="zh-CN" altLang="en-US" sz="2000" b="1" dirty="0"/>
            </a:p>
          </p:txBody>
        </p:sp>
        <p:sp>
          <p:nvSpPr>
            <p:cNvPr id="68638" name="Line 21">
              <a:extLst>
                <a:ext uri="{FF2B5EF4-FFF2-40B4-BE49-F238E27FC236}">
                  <a16:creationId xmlns:a16="http://schemas.microsoft.com/office/drawing/2014/main" id="{0D531824-3C6F-40F9-83BC-38411F962A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478"/>
              <a:ext cx="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39" name="Line 22">
              <a:extLst>
                <a:ext uri="{FF2B5EF4-FFF2-40B4-BE49-F238E27FC236}">
                  <a16:creationId xmlns:a16="http://schemas.microsoft.com/office/drawing/2014/main" id="{FC094024-F2A6-4FF7-AD0E-1C69B02F5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804"/>
              <a:ext cx="48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0" name="Line 23">
              <a:extLst>
                <a:ext uri="{FF2B5EF4-FFF2-40B4-BE49-F238E27FC236}">
                  <a16:creationId xmlns:a16="http://schemas.microsoft.com/office/drawing/2014/main" id="{895261F9-71ED-4A5F-A47F-054A15EE2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152"/>
              <a:ext cx="0" cy="65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1" name="Line 24">
              <a:extLst>
                <a:ext uri="{FF2B5EF4-FFF2-40B4-BE49-F238E27FC236}">
                  <a16:creationId xmlns:a16="http://schemas.microsoft.com/office/drawing/2014/main" id="{4B4A0DC1-20F9-42E1-9FB1-0B9CB7B3F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152"/>
              <a:ext cx="0" cy="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2" name="Line 25">
              <a:extLst>
                <a:ext uri="{FF2B5EF4-FFF2-40B4-BE49-F238E27FC236}">
                  <a16:creationId xmlns:a16="http://schemas.microsoft.com/office/drawing/2014/main" id="{7355D3EA-E521-476B-97C8-3681DECB6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152"/>
              <a:ext cx="0" cy="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3" name="Line 26">
              <a:extLst>
                <a:ext uri="{FF2B5EF4-FFF2-40B4-BE49-F238E27FC236}">
                  <a16:creationId xmlns:a16="http://schemas.microsoft.com/office/drawing/2014/main" id="{BD3AF1BB-7C7F-4DA1-997D-4D5448E106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152"/>
              <a:ext cx="0" cy="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4" name="Line 27">
              <a:extLst>
                <a:ext uri="{FF2B5EF4-FFF2-40B4-BE49-F238E27FC236}">
                  <a16:creationId xmlns:a16="http://schemas.microsoft.com/office/drawing/2014/main" id="{CCD5DBA8-74A0-4A0F-A78D-0610FAD52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152"/>
              <a:ext cx="0" cy="65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5" name="Line 28">
              <a:extLst>
                <a:ext uri="{FF2B5EF4-FFF2-40B4-BE49-F238E27FC236}">
                  <a16:creationId xmlns:a16="http://schemas.microsoft.com/office/drawing/2014/main" id="{EA84A971-2644-46F7-BCF6-47A0B7DCC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152"/>
              <a:ext cx="0" cy="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6" name="Line 29">
              <a:extLst>
                <a:ext uri="{FF2B5EF4-FFF2-40B4-BE49-F238E27FC236}">
                  <a16:creationId xmlns:a16="http://schemas.microsoft.com/office/drawing/2014/main" id="{D9C75D82-F2BC-4E06-B1ED-6927E3E9A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152"/>
              <a:ext cx="0" cy="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7" name="Line 30">
              <a:extLst>
                <a:ext uri="{FF2B5EF4-FFF2-40B4-BE49-F238E27FC236}">
                  <a16:creationId xmlns:a16="http://schemas.microsoft.com/office/drawing/2014/main" id="{CE7025E7-52A1-4898-BA0B-77D25BF59E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152"/>
              <a:ext cx="0" cy="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8" name="Line 31">
              <a:extLst>
                <a:ext uri="{FF2B5EF4-FFF2-40B4-BE49-F238E27FC236}">
                  <a16:creationId xmlns:a16="http://schemas.microsoft.com/office/drawing/2014/main" id="{3FA08BC2-A642-4AB5-AD33-80312F64B3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8" y="1152"/>
              <a:ext cx="1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49" name="Line 32">
              <a:extLst>
                <a:ext uri="{FF2B5EF4-FFF2-40B4-BE49-F238E27FC236}">
                  <a16:creationId xmlns:a16="http://schemas.microsoft.com/office/drawing/2014/main" id="{0FC0EC3B-2A3F-4B20-93C9-1CE498D65D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152"/>
              <a:ext cx="31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8650" name="Line 33">
              <a:extLst>
                <a:ext uri="{FF2B5EF4-FFF2-40B4-BE49-F238E27FC236}">
                  <a16:creationId xmlns:a16="http://schemas.microsoft.com/office/drawing/2014/main" id="{8F0EE3E2-88E6-4410-8407-D2B0BDC5C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1152"/>
              <a:ext cx="0" cy="6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graphicFrame>
          <p:nvGraphicFramePr>
            <p:cNvPr id="68610" name="Object 10">
              <a:extLst>
                <a:ext uri="{FF2B5EF4-FFF2-40B4-BE49-F238E27FC236}">
                  <a16:creationId xmlns:a16="http://schemas.microsoft.com/office/drawing/2014/main" id="{39257E11-55F6-40ED-8180-EA1ABBF0D7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1545"/>
            <a:ext cx="384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19040" imgH="228600" progId="Equation.3">
                    <p:embed/>
                  </p:oleObj>
                </mc:Choice>
                <mc:Fallback>
                  <p:oleObj name="Equation" r:id="rId2" imgW="419040" imgH="228600" progId="Equation.3">
                    <p:embed/>
                    <p:pic>
                      <p:nvPicPr>
                        <p:cNvPr id="68610" name="Object 10">
                          <a:extLst>
                            <a:ext uri="{FF2B5EF4-FFF2-40B4-BE49-F238E27FC236}">
                              <a16:creationId xmlns:a16="http://schemas.microsoft.com/office/drawing/2014/main" id="{39257E11-55F6-40ED-8180-EA1ABBF0D7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545"/>
                          <a:ext cx="384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1" name="Object 11">
              <a:extLst>
                <a:ext uri="{FF2B5EF4-FFF2-40B4-BE49-F238E27FC236}">
                  <a16:creationId xmlns:a16="http://schemas.microsoft.com/office/drawing/2014/main" id="{1CBBA5AD-ED01-4517-BBAA-B78B4F1751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1536"/>
            <a:ext cx="384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19040" imgH="228600" progId="Equation.3">
                    <p:embed/>
                  </p:oleObj>
                </mc:Choice>
                <mc:Fallback>
                  <p:oleObj name="Equation" r:id="rId4" imgW="419040" imgH="228600" progId="Equation.3">
                    <p:embed/>
                    <p:pic>
                      <p:nvPicPr>
                        <p:cNvPr id="68611" name="Object 11">
                          <a:extLst>
                            <a:ext uri="{FF2B5EF4-FFF2-40B4-BE49-F238E27FC236}">
                              <a16:creationId xmlns:a16="http://schemas.microsoft.com/office/drawing/2014/main" id="{1CBBA5AD-ED01-4517-BBAA-B78B4F1751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536"/>
                          <a:ext cx="384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2" name="Object 12">
              <a:extLst>
                <a:ext uri="{FF2B5EF4-FFF2-40B4-BE49-F238E27FC236}">
                  <a16:creationId xmlns:a16="http://schemas.microsoft.com/office/drawing/2014/main" id="{53686AD1-904D-4608-8647-A843C1355F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1536"/>
            <a:ext cx="384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19040" imgH="228600" progId="Equation.3">
                    <p:embed/>
                  </p:oleObj>
                </mc:Choice>
                <mc:Fallback>
                  <p:oleObj name="Equation" r:id="rId6" imgW="419040" imgH="228600" progId="Equation.3">
                    <p:embed/>
                    <p:pic>
                      <p:nvPicPr>
                        <p:cNvPr id="68612" name="Object 12">
                          <a:extLst>
                            <a:ext uri="{FF2B5EF4-FFF2-40B4-BE49-F238E27FC236}">
                              <a16:creationId xmlns:a16="http://schemas.microsoft.com/office/drawing/2014/main" id="{53686AD1-904D-4608-8647-A843C1355F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536"/>
                          <a:ext cx="384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3" name="Object 13">
              <a:extLst>
                <a:ext uri="{FF2B5EF4-FFF2-40B4-BE49-F238E27FC236}">
                  <a16:creationId xmlns:a16="http://schemas.microsoft.com/office/drawing/2014/main" id="{A76F9877-85D7-4A87-B85C-96E7E304C2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1536"/>
            <a:ext cx="384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9040" imgH="228600" progId="Equation.3">
                    <p:embed/>
                  </p:oleObj>
                </mc:Choice>
                <mc:Fallback>
                  <p:oleObj name="Equation" r:id="rId8" imgW="419040" imgH="228600" progId="Equation.3">
                    <p:embed/>
                    <p:pic>
                      <p:nvPicPr>
                        <p:cNvPr id="68613" name="Object 13">
                          <a:extLst>
                            <a:ext uri="{FF2B5EF4-FFF2-40B4-BE49-F238E27FC236}">
                              <a16:creationId xmlns:a16="http://schemas.microsoft.com/office/drawing/2014/main" id="{A76F9877-85D7-4A87-B85C-96E7E304C21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536"/>
                          <a:ext cx="384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4" name="Object 14">
              <a:extLst>
                <a:ext uri="{FF2B5EF4-FFF2-40B4-BE49-F238E27FC236}">
                  <a16:creationId xmlns:a16="http://schemas.microsoft.com/office/drawing/2014/main" id="{B975E912-582E-43C9-A580-16D8E1B4D7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1536"/>
            <a:ext cx="384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19040" imgH="228600" progId="Equation.3">
                    <p:embed/>
                  </p:oleObj>
                </mc:Choice>
                <mc:Fallback>
                  <p:oleObj name="Equation" r:id="rId10" imgW="419040" imgH="228600" progId="Equation.3">
                    <p:embed/>
                    <p:pic>
                      <p:nvPicPr>
                        <p:cNvPr id="68614" name="Object 14">
                          <a:extLst>
                            <a:ext uri="{FF2B5EF4-FFF2-40B4-BE49-F238E27FC236}">
                              <a16:creationId xmlns:a16="http://schemas.microsoft.com/office/drawing/2014/main" id="{B975E912-582E-43C9-A580-16D8E1B4D7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536"/>
                          <a:ext cx="384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5" name="Object 15">
              <a:extLst>
                <a:ext uri="{FF2B5EF4-FFF2-40B4-BE49-F238E27FC236}">
                  <a16:creationId xmlns:a16="http://schemas.microsoft.com/office/drawing/2014/main" id="{E7123F49-E4B6-4064-8071-CBFD55F529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6" y="1536"/>
            <a:ext cx="3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19040" imgH="228600" progId="Equation.3">
                    <p:embed/>
                  </p:oleObj>
                </mc:Choice>
                <mc:Fallback>
                  <p:oleObj name="Equation" r:id="rId12" imgW="419040" imgH="228600" progId="Equation.3">
                    <p:embed/>
                    <p:pic>
                      <p:nvPicPr>
                        <p:cNvPr id="68615" name="Object 15">
                          <a:extLst>
                            <a:ext uri="{FF2B5EF4-FFF2-40B4-BE49-F238E27FC236}">
                              <a16:creationId xmlns:a16="http://schemas.microsoft.com/office/drawing/2014/main" id="{E7123F49-E4B6-4064-8071-CBFD55F529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536"/>
                          <a:ext cx="3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6" name="Object 16">
              <a:extLst>
                <a:ext uri="{FF2B5EF4-FFF2-40B4-BE49-F238E27FC236}">
                  <a16:creationId xmlns:a16="http://schemas.microsoft.com/office/drawing/2014/main" id="{5775D95B-EDA0-4838-B24D-22F28798C5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4" y="1536"/>
            <a:ext cx="477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520560" imgH="228600" progId="Equation.3">
                    <p:embed/>
                  </p:oleObj>
                </mc:Choice>
                <mc:Fallback>
                  <p:oleObj name="Equation" r:id="rId13" imgW="520560" imgH="228600" progId="Equation.3">
                    <p:embed/>
                    <p:pic>
                      <p:nvPicPr>
                        <p:cNvPr id="68616" name="Object 16">
                          <a:extLst>
                            <a:ext uri="{FF2B5EF4-FFF2-40B4-BE49-F238E27FC236}">
                              <a16:creationId xmlns:a16="http://schemas.microsoft.com/office/drawing/2014/main" id="{5775D95B-EDA0-4838-B24D-22F28798C5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4" y="1536"/>
                          <a:ext cx="477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17" name="Object 17">
              <a:extLst>
                <a:ext uri="{FF2B5EF4-FFF2-40B4-BE49-F238E27FC236}">
                  <a16:creationId xmlns:a16="http://schemas.microsoft.com/office/drawing/2014/main" id="{B05489D0-7A99-446A-A46D-6308D53EA8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" y="1216"/>
            <a:ext cx="3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355320" imgH="177480" progId="Equation.3">
                    <p:embed/>
                  </p:oleObj>
                </mc:Choice>
                <mc:Fallback>
                  <p:oleObj name="Equation" r:id="rId15" imgW="355320" imgH="177480" progId="Equation.3">
                    <p:embed/>
                    <p:pic>
                      <p:nvPicPr>
                        <p:cNvPr id="68617" name="Object 17">
                          <a:extLst>
                            <a:ext uri="{FF2B5EF4-FFF2-40B4-BE49-F238E27FC236}">
                              <a16:creationId xmlns:a16="http://schemas.microsoft.com/office/drawing/2014/main" id="{B05489D0-7A99-446A-A46D-6308D53EA8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1216"/>
                          <a:ext cx="3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8FE9940-D7CB-664F-BE1A-0D827187D6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04" y="2749291"/>
            <a:ext cx="1174728" cy="11117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2193A6-997C-5DCE-C701-C636B6FF78BB}"/>
              </a:ext>
            </a:extLst>
          </p:cNvPr>
          <p:cNvSpPr txBox="1"/>
          <p:nvPr/>
        </p:nvSpPr>
        <p:spPr>
          <a:xfrm>
            <a:off x="107503" y="380007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2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John C. Butcher</a:t>
            </a:r>
            <a:endParaRPr kumimoji="1" lang="zh-CN" altLang="en-US" sz="12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17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>
            <a:extLst>
              <a:ext uri="{FF2B5EF4-FFF2-40B4-BE49-F238E27FC236}">
                <a16:creationId xmlns:a16="http://schemas.microsoft.com/office/drawing/2014/main" id="{7A952F8E-32E4-4E09-A87C-ED7510717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56592" y="605632"/>
            <a:ext cx="496855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accent2"/>
                </a:solidFill>
              </a:rPr>
              <a:t>       </a:t>
            </a:r>
            <a:r>
              <a:rPr lang="zh-CN" altLang="en-US" dirty="0"/>
              <a:t> 例</a:t>
            </a:r>
            <a:r>
              <a:rPr lang="en-US" altLang="zh-CN" dirty="0"/>
              <a:t>9.3  </a:t>
            </a:r>
            <a:r>
              <a:rPr lang="zh-CN" altLang="en-US" dirty="0"/>
              <a:t>求解初值问题</a:t>
            </a: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C762FB2-349C-401A-8C57-E6D1516F4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628800"/>
            <a:ext cx="8351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C230C"/>
                </a:solidFill>
              </a:rPr>
              <a:t>解</a:t>
            </a:r>
            <a:r>
              <a:rPr lang="zh-CN" altLang="en-US" dirty="0"/>
              <a:t>  计算过程和结果如</a:t>
            </a:r>
            <a:r>
              <a:rPr lang="zh-CN" altLang="en-US" dirty="0">
                <a:solidFill>
                  <a:srgbClr val="3333FF"/>
                </a:solidFill>
              </a:rPr>
              <a:t>下表</a:t>
            </a:r>
            <a:r>
              <a:rPr lang="zh-CN" altLang="en-US" dirty="0"/>
              <a:t>所示</a:t>
            </a:r>
          </a:p>
        </p:txBody>
      </p:sp>
      <p:grpSp>
        <p:nvGrpSpPr>
          <p:cNvPr id="7" name="Group 26">
            <a:extLst>
              <a:ext uri="{FF2B5EF4-FFF2-40B4-BE49-F238E27FC236}">
                <a16:creationId xmlns:a16="http://schemas.microsoft.com/office/drawing/2014/main" id="{894B5F44-95D2-4118-85EA-2641BE60532F}"/>
              </a:ext>
            </a:extLst>
          </p:cNvPr>
          <p:cNvGrpSpPr>
            <a:grpSpLocks/>
          </p:cNvGrpSpPr>
          <p:nvPr/>
        </p:nvGrpSpPr>
        <p:grpSpPr bwMode="auto">
          <a:xfrm>
            <a:off x="395536" y="2276872"/>
            <a:ext cx="8198489" cy="3816424"/>
            <a:chOff x="225" y="935"/>
            <a:chExt cx="5328" cy="3085"/>
          </a:xfrm>
        </p:grpSpPr>
        <p:sp>
          <p:nvSpPr>
            <p:cNvPr id="8" name="Rectangle 1027">
              <a:extLst>
                <a:ext uri="{FF2B5EF4-FFF2-40B4-BE49-F238E27FC236}">
                  <a16:creationId xmlns:a16="http://schemas.microsoft.com/office/drawing/2014/main" id="{87292F4C-F679-475E-B5E8-9EB391ACC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504"/>
              <a:ext cx="960" cy="2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ea typeface="宋体" panose="02010600030101010101" pitchFamily="2" charset="-122"/>
                </a:rPr>
                <a:t>1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ea typeface="宋体" panose="02010600030101010101" pitchFamily="2" charset="-122"/>
                </a:rPr>
                <a:t>1.095445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ea typeface="宋体" panose="02010600030101010101" pitchFamily="2" charset="-122"/>
                </a:rPr>
                <a:t>1.183216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ea typeface="宋体" panose="02010600030101010101" pitchFamily="2" charset="-122"/>
                </a:rPr>
                <a:t>1.264911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ea typeface="宋体" panose="02010600030101010101" pitchFamily="2" charset="-122"/>
                </a:rPr>
                <a:t>1.341641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ea typeface="宋体" panose="02010600030101010101" pitchFamily="2" charset="-122"/>
                </a:rPr>
                <a:t>1.414214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ea typeface="宋体" panose="02010600030101010101" pitchFamily="2" charset="-122"/>
                </a:rPr>
                <a:t>1.483240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ea typeface="宋体" panose="02010600030101010101" pitchFamily="2" charset="-122"/>
                </a:rPr>
                <a:t>1.549193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ea typeface="宋体" panose="02010600030101010101" pitchFamily="2" charset="-122"/>
                </a:rPr>
                <a:t>1.612452</a:t>
              </a:r>
            </a:p>
          </p:txBody>
        </p:sp>
        <p:sp>
          <p:nvSpPr>
            <p:cNvPr id="9" name="Rectangle 1028">
              <a:extLst>
                <a:ext uri="{FF2B5EF4-FFF2-40B4-BE49-F238E27FC236}">
                  <a16:creationId xmlns:a16="http://schemas.microsoft.com/office/drawing/2014/main" id="{3960C011-6549-4A6A-88BA-5B76D99CF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1504"/>
              <a:ext cx="1032" cy="2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</a:t>
              </a:r>
            </a:p>
            <a:p>
              <a:pPr eaLnBrk="1" hangingPunct="1">
                <a:spcBef>
                  <a:spcPct val="20000"/>
                </a:spcBef>
              </a:pPr>
              <a:endParaRPr lang="en-US" altLang="zh-CN" sz="1800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1.1832</a:t>
              </a:r>
              <a:r>
                <a:rPr lang="en-US" altLang="zh-CN" sz="1800">
                  <a:ea typeface="宋体" panose="02010600030101010101" pitchFamily="2" charset="-122"/>
                </a:rPr>
                <a:t>29</a:t>
              </a:r>
            </a:p>
            <a:p>
              <a:pPr eaLnBrk="1" hangingPunct="1">
                <a:spcBef>
                  <a:spcPct val="20000"/>
                </a:spcBef>
              </a:pPr>
              <a:endParaRPr lang="en-US" altLang="zh-CN" sz="1800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1.3416</a:t>
              </a:r>
              <a:r>
                <a:rPr lang="en-US" altLang="zh-CN" sz="1800">
                  <a:ea typeface="宋体" panose="02010600030101010101" pitchFamily="2" charset="-122"/>
                </a:rPr>
                <a:t>67</a:t>
              </a:r>
            </a:p>
            <a:p>
              <a:pPr eaLnBrk="1" hangingPunct="1">
                <a:spcBef>
                  <a:spcPct val="20000"/>
                </a:spcBef>
              </a:pPr>
              <a:endParaRPr lang="en-US" altLang="zh-CN" sz="1800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1.4832</a:t>
              </a:r>
              <a:r>
                <a:rPr lang="en-US" altLang="zh-CN" sz="1800">
                  <a:ea typeface="宋体" panose="02010600030101010101" pitchFamily="2" charset="-122"/>
                </a:rPr>
                <a:t>81</a:t>
              </a:r>
            </a:p>
            <a:p>
              <a:pPr eaLnBrk="1" hangingPunct="1">
                <a:spcBef>
                  <a:spcPct val="20000"/>
                </a:spcBef>
              </a:pPr>
              <a:endParaRPr lang="en-US" altLang="zh-CN" sz="1800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1.6125</a:t>
              </a:r>
              <a:r>
                <a:rPr lang="en-US" altLang="zh-CN" sz="1800"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10" name="Rectangle 1029">
              <a:extLst>
                <a:ext uri="{FF2B5EF4-FFF2-40B4-BE49-F238E27FC236}">
                  <a16:creationId xmlns:a16="http://schemas.microsoft.com/office/drawing/2014/main" id="{155F11C9-FE13-49D9-BB6B-5CF834982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1504"/>
              <a:ext cx="1156" cy="2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1.095</a:t>
              </a:r>
              <a:r>
                <a:rPr lang="en-US" altLang="zh-CN" sz="1800">
                  <a:ea typeface="宋体" panose="02010600030101010101" pitchFamily="2" charset="-122"/>
                </a:rPr>
                <a:t>909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1.18</a:t>
              </a:r>
              <a:r>
                <a:rPr lang="en-US" altLang="zh-CN" sz="1800">
                  <a:ea typeface="宋体" panose="02010600030101010101" pitchFamily="2" charset="-122"/>
                </a:rPr>
                <a:t>4097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1.26</a:t>
              </a:r>
              <a:r>
                <a:rPr lang="en-US" altLang="zh-CN" sz="1800">
                  <a:ea typeface="宋体" panose="02010600030101010101" pitchFamily="2" charset="-122"/>
                </a:rPr>
                <a:t>6201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1.34</a:t>
              </a:r>
              <a:r>
                <a:rPr lang="en-US" altLang="zh-CN" sz="1800">
                  <a:ea typeface="宋体" panose="02010600030101010101" pitchFamily="2" charset="-122"/>
                </a:rPr>
                <a:t>3360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1.41</a:t>
              </a:r>
              <a:r>
                <a:rPr lang="en-US" altLang="zh-CN" sz="1800">
                  <a:ea typeface="宋体" panose="02010600030101010101" pitchFamily="2" charset="-122"/>
                </a:rPr>
                <a:t>6402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1.48</a:t>
              </a:r>
              <a:r>
                <a:rPr lang="en-US" altLang="zh-CN" sz="1800">
                  <a:ea typeface="宋体" panose="02010600030101010101" pitchFamily="2" charset="-122"/>
                </a:rPr>
                <a:t>5956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1.55</a:t>
              </a:r>
              <a:r>
                <a:rPr lang="en-US" altLang="zh-CN" sz="1800">
                  <a:ea typeface="宋体" panose="02010600030101010101" pitchFamily="2" charset="-122"/>
                </a:rPr>
                <a:t>2514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1.61</a:t>
              </a:r>
              <a:r>
                <a:rPr lang="en-US" altLang="zh-CN" sz="1800">
                  <a:ea typeface="宋体" panose="02010600030101010101" pitchFamily="2" charset="-122"/>
                </a:rPr>
                <a:t>6475</a:t>
              </a:r>
            </a:p>
          </p:txBody>
        </p:sp>
        <p:sp>
          <p:nvSpPr>
            <p:cNvPr id="11" name="Rectangle 1030">
              <a:extLst>
                <a:ext uri="{FF2B5EF4-FFF2-40B4-BE49-F238E27FC236}">
                  <a16:creationId xmlns:a16="http://schemas.microsoft.com/office/drawing/2014/main" id="{4D5C48F5-3712-4975-9173-05FC3C297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" y="1504"/>
              <a:ext cx="1008" cy="2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1.1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1.1</a:t>
              </a:r>
              <a:r>
                <a:rPr lang="en-US" altLang="zh-CN" sz="1800">
                  <a:ea typeface="宋体" panose="02010600030101010101" pitchFamily="2" charset="-122"/>
                </a:rPr>
                <a:t>91818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1.2</a:t>
              </a:r>
              <a:r>
                <a:rPr lang="en-US" altLang="zh-CN" sz="1800">
                  <a:ea typeface="宋体" panose="02010600030101010101" pitchFamily="2" charset="-122"/>
                </a:rPr>
                <a:t>77438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1.3</a:t>
              </a:r>
              <a:r>
                <a:rPr lang="en-US" altLang="zh-CN" sz="1800">
                  <a:ea typeface="宋体" panose="02010600030101010101" pitchFamily="2" charset="-122"/>
                </a:rPr>
                <a:t>58213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1.4</a:t>
              </a:r>
              <a:r>
                <a:rPr lang="en-US" altLang="zh-CN" sz="1800">
                  <a:ea typeface="宋体" panose="02010600030101010101" pitchFamily="2" charset="-122"/>
                </a:rPr>
                <a:t>35133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1.5</a:t>
              </a:r>
              <a:r>
                <a:rPr lang="en-US" altLang="zh-CN" sz="1800">
                  <a:ea typeface="宋体" panose="02010600030101010101" pitchFamily="2" charset="-122"/>
                </a:rPr>
                <a:t>08966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1.5</a:t>
              </a:r>
              <a:r>
                <a:rPr lang="en-US" altLang="zh-CN" sz="1800">
                  <a:ea typeface="宋体" panose="02010600030101010101" pitchFamily="2" charset="-122"/>
                </a:rPr>
                <a:t>80388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solidFill>
                    <a:srgbClr val="FC230C"/>
                  </a:solidFill>
                  <a:ea typeface="宋体" panose="02010600030101010101" pitchFamily="2" charset="-122"/>
                </a:rPr>
                <a:t>1.6</a:t>
              </a:r>
              <a:r>
                <a:rPr lang="en-US" altLang="zh-CN" sz="1800">
                  <a:ea typeface="宋体" panose="02010600030101010101" pitchFamily="2" charset="-122"/>
                </a:rPr>
                <a:t>49738</a:t>
              </a:r>
            </a:p>
          </p:txBody>
        </p:sp>
        <p:sp>
          <p:nvSpPr>
            <p:cNvPr id="12" name="Rectangle 1031">
              <a:extLst>
                <a:ext uri="{FF2B5EF4-FFF2-40B4-BE49-F238E27FC236}">
                  <a16:creationId xmlns:a16="http://schemas.microsoft.com/office/drawing/2014/main" id="{6166B348-432C-4B39-B731-C37E57351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" y="1504"/>
              <a:ext cx="536" cy="2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0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0.1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0.2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0.3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0.4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0.5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0.6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0.7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0.8</a:t>
              </a:r>
            </a:p>
          </p:txBody>
        </p:sp>
        <p:sp>
          <p:nvSpPr>
            <p:cNvPr id="13" name="Rectangle 1032">
              <a:extLst>
                <a:ext uri="{FF2B5EF4-FFF2-40B4-BE49-F238E27FC236}">
                  <a16:creationId xmlns:a16="http://schemas.microsoft.com/office/drawing/2014/main" id="{82224927-3A08-4630-971F-1843166E0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952"/>
              <a:ext cx="77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800">
                  <a:solidFill>
                    <a:srgbClr val="0000FF"/>
                  </a:solidFill>
                </a:rPr>
                <a:t>准确值</a:t>
              </a:r>
            </a:p>
          </p:txBody>
        </p:sp>
        <p:sp>
          <p:nvSpPr>
            <p:cNvPr id="14" name="Rectangle 1033">
              <a:extLst>
                <a:ext uri="{FF2B5EF4-FFF2-40B4-BE49-F238E27FC236}">
                  <a16:creationId xmlns:a16="http://schemas.microsoft.com/office/drawing/2014/main" id="{878C2612-D95F-4B21-B79B-96DB171B3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" y="943"/>
              <a:ext cx="1077" cy="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800"/>
                <a:t>四阶</a:t>
              </a:r>
              <a:r>
                <a:rPr lang="en-US" altLang="zh-CN" sz="1800" i="1"/>
                <a:t>R</a:t>
              </a:r>
              <a:r>
                <a:rPr lang="en-US" altLang="zh-CN" sz="1800">
                  <a:latin typeface="楷体_GB2312" pitchFamily="49" charset="-122"/>
                </a:rPr>
                <a:t>-</a:t>
              </a:r>
              <a:r>
                <a:rPr lang="en-US" altLang="zh-CN" sz="1800" i="1"/>
                <a:t>K</a:t>
              </a:r>
              <a:r>
                <a:rPr lang="zh-CN" altLang="en-US" sz="1800"/>
                <a:t>法</a:t>
              </a:r>
            </a:p>
            <a:p>
              <a:pPr algn="ctr" eaLnBrk="1" hangingPunct="1">
                <a:spcBef>
                  <a:spcPct val="20000"/>
                </a:spcBef>
              </a:pPr>
              <a:r>
                <a:rPr lang="en-US" altLang="zh-CN" sz="1800"/>
                <a:t>(</a:t>
              </a:r>
              <a:r>
                <a:rPr lang="en-US" altLang="zh-CN" sz="1800" i="1"/>
                <a:t>h</a:t>
              </a:r>
              <a:r>
                <a:rPr lang="en-US" altLang="zh-CN" sz="1800"/>
                <a:t>=0.2)</a:t>
              </a:r>
              <a:endParaRPr lang="zh-CN" altLang="en-US" sz="1800"/>
            </a:p>
          </p:txBody>
        </p:sp>
        <p:sp>
          <p:nvSpPr>
            <p:cNvPr id="15" name="Rectangle 1034">
              <a:extLst>
                <a:ext uri="{FF2B5EF4-FFF2-40B4-BE49-F238E27FC236}">
                  <a16:creationId xmlns:a16="http://schemas.microsoft.com/office/drawing/2014/main" id="{3A3EFAF9-CC50-4160-BA0B-A98D5B7C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4" y="935"/>
              <a:ext cx="1338" cy="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800">
                  <a:latin typeface="楷体_GB2312" pitchFamily="49" charset="-122"/>
                </a:rPr>
                <a:t>预估</a:t>
              </a:r>
              <a:r>
                <a:rPr lang="en-US" altLang="zh-CN" sz="1800">
                  <a:latin typeface="楷体_GB2312" pitchFamily="49" charset="-122"/>
                </a:rPr>
                <a:t>-</a:t>
              </a:r>
              <a:r>
                <a:rPr lang="zh-CN" altLang="en-US" sz="1800">
                  <a:latin typeface="楷体_GB2312" pitchFamily="49" charset="-122"/>
                </a:rPr>
                <a:t>校正法</a:t>
              </a:r>
            </a:p>
            <a:p>
              <a:pPr algn="ctr" eaLnBrk="1" hangingPunct="1">
                <a:spcBef>
                  <a:spcPct val="20000"/>
                </a:spcBef>
              </a:pPr>
              <a:r>
                <a:rPr lang="en-US" altLang="zh-CN" sz="1800">
                  <a:latin typeface="楷体_GB2312" pitchFamily="49" charset="-122"/>
                </a:rPr>
                <a:t>(</a:t>
              </a:r>
              <a:r>
                <a:rPr lang="en-US" altLang="zh-CN" sz="1800" i="1"/>
                <a:t>h</a:t>
              </a:r>
              <a:r>
                <a:rPr lang="en-US" altLang="zh-CN" sz="1800"/>
                <a:t>=0.1)</a:t>
              </a:r>
            </a:p>
          </p:txBody>
        </p:sp>
        <p:sp>
          <p:nvSpPr>
            <p:cNvPr id="16" name="Rectangle 1035">
              <a:extLst>
                <a:ext uri="{FF2B5EF4-FFF2-40B4-BE49-F238E27FC236}">
                  <a16:creationId xmlns:a16="http://schemas.microsoft.com/office/drawing/2014/main" id="{17999AD9-05F6-4A3C-95A8-FF502449C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" y="943"/>
              <a:ext cx="1008" cy="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800"/>
                <a:t>欧拉法</a:t>
              </a:r>
            </a:p>
            <a:p>
              <a:pPr algn="ctr" eaLnBrk="1" hangingPunct="1">
                <a:spcBef>
                  <a:spcPct val="20000"/>
                </a:spcBef>
              </a:pPr>
              <a:r>
                <a:rPr lang="en-US" altLang="zh-CN" sz="1800"/>
                <a:t>(</a:t>
              </a:r>
              <a:r>
                <a:rPr lang="en-US" altLang="zh-CN" sz="1800" i="1"/>
                <a:t>h</a:t>
              </a:r>
              <a:r>
                <a:rPr lang="en-US" altLang="zh-CN" sz="1800"/>
                <a:t>=0.1)</a:t>
              </a:r>
            </a:p>
          </p:txBody>
        </p:sp>
        <p:sp>
          <p:nvSpPr>
            <p:cNvPr id="17" name="Rectangle 1036">
              <a:extLst>
                <a:ext uri="{FF2B5EF4-FFF2-40B4-BE49-F238E27FC236}">
                  <a16:creationId xmlns:a16="http://schemas.microsoft.com/office/drawing/2014/main" id="{64177102-67D5-4F3F-A553-F490A8345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" y="943"/>
              <a:ext cx="672" cy="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8" name="Line 1037">
              <a:extLst>
                <a:ext uri="{FF2B5EF4-FFF2-40B4-BE49-F238E27FC236}">
                  <a16:creationId xmlns:a16="http://schemas.microsoft.com/office/drawing/2014/main" id="{819E863D-D64A-4507-9017-38715D3BC5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" y="943"/>
              <a:ext cx="532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038">
              <a:extLst>
                <a:ext uri="{FF2B5EF4-FFF2-40B4-BE49-F238E27FC236}">
                  <a16:creationId xmlns:a16="http://schemas.microsoft.com/office/drawing/2014/main" id="{45FAC5DE-F60B-4375-8D7D-41AB4918B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" y="1504"/>
              <a:ext cx="5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039">
              <a:extLst>
                <a:ext uri="{FF2B5EF4-FFF2-40B4-BE49-F238E27FC236}">
                  <a16:creationId xmlns:a16="http://schemas.microsoft.com/office/drawing/2014/main" id="{AAE9ED05-7BAD-4844-8F7F-D083B88CE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" y="4020"/>
              <a:ext cx="532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040">
              <a:extLst>
                <a:ext uri="{FF2B5EF4-FFF2-40B4-BE49-F238E27FC236}">
                  <a16:creationId xmlns:a16="http://schemas.microsoft.com/office/drawing/2014/main" id="{888A161A-55F1-4D5D-ACCF-34834E131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" y="943"/>
              <a:ext cx="0" cy="307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041">
              <a:extLst>
                <a:ext uri="{FF2B5EF4-FFF2-40B4-BE49-F238E27FC236}">
                  <a16:creationId xmlns:a16="http://schemas.microsoft.com/office/drawing/2014/main" id="{DC24ABEE-51B6-444B-BBDE-7FC9DD1C0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7" y="943"/>
              <a:ext cx="0" cy="30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042">
              <a:extLst>
                <a:ext uri="{FF2B5EF4-FFF2-40B4-BE49-F238E27FC236}">
                  <a16:creationId xmlns:a16="http://schemas.microsoft.com/office/drawing/2014/main" id="{3E08BD35-F700-4137-9147-98E1C7C2E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943"/>
              <a:ext cx="0" cy="30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043">
              <a:extLst>
                <a:ext uri="{FF2B5EF4-FFF2-40B4-BE49-F238E27FC236}">
                  <a16:creationId xmlns:a16="http://schemas.microsoft.com/office/drawing/2014/main" id="{C4B1DB30-97CB-4A94-8CC0-9E69397ED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935"/>
              <a:ext cx="0" cy="30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1044">
              <a:extLst>
                <a:ext uri="{FF2B5EF4-FFF2-40B4-BE49-F238E27FC236}">
                  <a16:creationId xmlns:a16="http://schemas.microsoft.com/office/drawing/2014/main" id="{23ECA3B9-3AA9-4D90-819D-3296AE0F5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935"/>
              <a:ext cx="0" cy="30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045">
              <a:extLst>
                <a:ext uri="{FF2B5EF4-FFF2-40B4-BE49-F238E27FC236}">
                  <a16:creationId xmlns:a16="http://schemas.microsoft.com/office/drawing/2014/main" id="{94F7C71F-8A67-409B-8616-72E1384A0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3" y="943"/>
              <a:ext cx="0" cy="307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" name="Object 2">
              <a:extLst>
                <a:ext uri="{FF2B5EF4-FFF2-40B4-BE49-F238E27FC236}">
                  <a16:creationId xmlns:a16="http://schemas.microsoft.com/office/drawing/2014/main" id="{01E432D1-6024-4AED-937F-61113EB101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" y="1058"/>
            <a:ext cx="317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68280" imgH="431640" progId="Equation.3">
                    <p:embed/>
                  </p:oleObj>
                </mc:Choice>
                <mc:Fallback>
                  <p:oleObj name="Equation" r:id="rId2" imgW="368280" imgH="431640" progId="Equation.3">
                    <p:embed/>
                    <p:pic>
                      <p:nvPicPr>
                        <p:cNvPr id="28" name="Object 2">
                          <a:extLst>
                            <a:ext uri="{FF2B5EF4-FFF2-40B4-BE49-F238E27FC236}">
                              <a16:creationId xmlns:a16="http://schemas.microsoft.com/office/drawing/2014/main" id="{B0A1F48C-8189-4D7C-8E85-BDBEB828B1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1058"/>
                          <a:ext cx="317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5">
              <a:extLst>
                <a:ext uri="{FF2B5EF4-FFF2-40B4-BE49-F238E27FC236}">
                  <a16:creationId xmlns:a16="http://schemas.microsoft.com/office/drawing/2014/main" id="{1199522C-A740-469F-BC06-5DFADF3E5D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59" y="1191"/>
            <a:ext cx="916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12520" imgH="241200" progId="Equation.DSMT4">
                    <p:embed/>
                  </p:oleObj>
                </mc:Choice>
                <mc:Fallback>
                  <p:oleObj name="Equation" r:id="rId4" imgW="812520" imgH="241200" progId="Equation.DSMT4">
                    <p:embed/>
                    <p:pic>
                      <p:nvPicPr>
                        <p:cNvPr id="29" name="Object 25">
                          <a:extLst>
                            <a:ext uri="{FF2B5EF4-FFF2-40B4-BE49-F238E27FC236}">
                              <a16:creationId xmlns:a16="http://schemas.microsoft.com/office/drawing/2014/main" id="{6C3D8D95-E6A0-4E19-9058-958EEE9DB7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9" y="1191"/>
                          <a:ext cx="916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E008445-EBDD-F34E-9D21-059ABB250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4" y="146130"/>
            <a:ext cx="2067300" cy="14159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BCA638-2470-904B-BA78-D9F3B74B4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440" y="708059"/>
            <a:ext cx="1168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2">
            <a:extLst>
              <a:ext uri="{FF2B5EF4-FFF2-40B4-BE49-F238E27FC236}">
                <a16:creationId xmlns:a16="http://schemas.microsoft.com/office/drawing/2014/main" id="{3DF869E7-DDEF-41C3-97D3-8131D986B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8" y="4837556"/>
            <a:ext cx="8964488" cy="184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latin typeface="+mn-ea"/>
                <a:ea typeface="+mn-ea"/>
              </a:rPr>
              <a:t>　　由上表可见，虽然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四阶龙格</a:t>
            </a:r>
            <a:r>
              <a:rPr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-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库塔方法每步要计算四次</a:t>
            </a:r>
            <a:r>
              <a:rPr lang="en-US" altLang="zh-CN" sz="2400" i="1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f 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的值</a:t>
            </a:r>
            <a:r>
              <a:rPr lang="zh-CN" altLang="en-US" sz="2400" dirty="0">
                <a:latin typeface="+mn-ea"/>
                <a:ea typeface="+mn-ea"/>
              </a:rPr>
              <a:t>，但以</a:t>
            </a:r>
            <a:r>
              <a:rPr lang="en-US" altLang="zh-CN" sz="2400" i="1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2400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=0.2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为步长的计算结果就</a:t>
            </a:r>
            <a:r>
              <a:rPr lang="zh-CN" altLang="en-US" sz="2400" dirty="0">
                <a:solidFill>
                  <a:srgbClr val="FC230C"/>
                </a:solidFill>
                <a:latin typeface="+mn-ea"/>
                <a:ea typeface="+mn-ea"/>
              </a:rPr>
              <a:t>有</a:t>
            </a:r>
            <a:r>
              <a:rPr lang="en-US" altLang="zh-CN" sz="2400" dirty="0">
                <a:solidFill>
                  <a:srgbClr val="FC230C"/>
                </a:solidFill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rgbClr val="FC230C"/>
                </a:solidFill>
                <a:latin typeface="+mn-ea"/>
                <a:ea typeface="+mn-ea"/>
              </a:rPr>
              <a:t>位有效数字</a:t>
            </a:r>
            <a:r>
              <a:rPr lang="zh-CN" altLang="en-US" sz="2400" dirty="0">
                <a:latin typeface="+mn-ea"/>
                <a:ea typeface="+mn-ea"/>
              </a:rPr>
              <a:t>，而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欧拉法与预估计</a:t>
            </a:r>
            <a:r>
              <a:rPr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-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校正方法</a:t>
            </a:r>
            <a:r>
              <a:rPr lang="zh-CN" altLang="en-US" sz="2400" dirty="0">
                <a:latin typeface="+mn-ea"/>
                <a:ea typeface="+mn-ea"/>
              </a:rPr>
              <a:t>以</a:t>
            </a:r>
            <a:r>
              <a:rPr lang="en-US" altLang="zh-CN" sz="2400" i="1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2400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=0.1</a:t>
            </a:r>
            <a:r>
              <a:rPr lang="zh-CN" altLang="en-US" sz="2400" dirty="0">
                <a:latin typeface="+mn-ea"/>
                <a:ea typeface="+mn-ea"/>
              </a:rPr>
              <a:t>为步长的计算结果才</a:t>
            </a:r>
            <a:r>
              <a:rPr lang="zh-CN" altLang="en-US" sz="2400" dirty="0">
                <a:solidFill>
                  <a:srgbClr val="FC230C"/>
                </a:solidFill>
                <a:latin typeface="+mn-ea"/>
                <a:ea typeface="+mn-ea"/>
              </a:rPr>
              <a:t>具有</a:t>
            </a:r>
            <a:r>
              <a:rPr lang="en-US" altLang="zh-CN" sz="2400" dirty="0">
                <a:solidFill>
                  <a:srgbClr val="FC230C"/>
                </a:solidFill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FC230C"/>
                </a:solidFill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rgbClr val="FC230C"/>
                </a:solidFill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FC230C"/>
                </a:solidFill>
                <a:latin typeface="+mn-ea"/>
                <a:ea typeface="+mn-ea"/>
              </a:rPr>
              <a:t>位有效数字</a:t>
            </a:r>
            <a:r>
              <a:rPr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.  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如果步长</a:t>
            </a:r>
            <a:r>
              <a:rPr lang="en-US" altLang="zh-CN" sz="2400" i="1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也取</a:t>
            </a:r>
            <a:r>
              <a:rPr lang="en-US" altLang="zh-CN" sz="2400" dirty="0">
                <a:solidFill>
                  <a:srgbClr val="3333FF"/>
                </a:solidFill>
                <a:ea typeface="+mn-ea"/>
                <a:cs typeface="Times New Roman" panose="02020603050405020304" pitchFamily="18" charset="0"/>
              </a:rPr>
              <a:t>0.2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，则结果的精度会更低。</a:t>
            </a:r>
            <a:endParaRPr lang="en-US" altLang="zh-CN" sz="2400" dirty="0">
              <a:latin typeface="+mn-ea"/>
              <a:ea typeface="+mn-ea"/>
            </a:endParaRPr>
          </a:p>
        </p:txBody>
      </p:sp>
      <p:pic>
        <p:nvPicPr>
          <p:cNvPr id="26" name="Picture 2" descr="Image000043">
            <a:extLst>
              <a:ext uri="{FF2B5EF4-FFF2-40B4-BE49-F238E27FC236}">
                <a16:creationId xmlns:a16="http://schemas.microsoft.com/office/drawing/2014/main" id="{903B6528-7DBA-4648-BC1D-5D2FB5A6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029" y="180388"/>
            <a:ext cx="6393943" cy="464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42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06E41B-4A45-4D72-A240-AED125F7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4962"/>
            <a:ext cx="8136904" cy="17018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45E6CE-147E-4E5D-B6EA-A37EB7188AE9}"/>
              </a:ext>
            </a:extLst>
          </p:cNvPr>
          <p:cNvSpPr txBox="1"/>
          <p:nvPr/>
        </p:nvSpPr>
        <p:spPr>
          <a:xfrm>
            <a:off x="261428" y="1988840"/>
            <a:ext cx="4851140" cy="451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R=rk4(</a:t>
            </a:r>
            <a:r>
              <a:rPr lang="en-US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f,a,b,ya,M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- f is the function 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a and b are the left and right endpoints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</a:t>
            </a:r>
            <a:r>
              <a:rPr lang="en-US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initial condition y(a)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M is the number of steps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- R = [T' Y'] where T is the vector of abscissas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 and Y is the vector of ordinates</a:t>
            </a:r>
          </a:p>
          <a:p>
            <a:pPr algn="l"/>
            <a:endParaRPr lang="en-US" altLang="zh-CN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h=(b-a)/M;</a:t>
            </a:r>
          </a:p>
          <a:p>
            <a:pPr algn="l"/>
            <a:r>
              <a:rPr lang="de-DE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T=zeros(1,M+1);</a:t>
            </a:r>
          </a:p>
          <a:p>
            <a:pPr algn="l"/>
            <a:r>
              <a:rPr lang="es-E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Y=zeros(1,M+1);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</a:t>
            </a:r>
            <a:r>
              <a:rPr lang="en-US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a:h:b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Y(1)=</a:t>
            </a:r>
            <a:r>
              <a:rPr lang="en-US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/>
            <a:endParaRPr lang="zh-CN" altLang="en-US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4BD903-6A57-488A-8B98-9CEB6E286DA9}"/>
              </a:ext>
            </a:extLst>
          </p:cNvPr>
          <p:cNvSpPr txBox="1"/>
          <p:nvPr/>
        </p:nvSpPr>
        <p:spPr>
          <a:xfrm>
            <a:off x="5112568" y="3645024"/>
            <a:ext cx="3923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j=1:M</a:t>
            </a:r>
          </a:p>
          <a:p>
            <a:pPr algn="l"/>
            <a:r>
              <a:rPr lang="fr-F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k1=h*f(</a:t>
            </a:r>
            <a:r>
              <a:rPr lang="fr-F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(j),Y(j));</a:t>
            </a:r>
          </a:p>
          <a:p>
            <a:pPr algn="l"/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k2=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/2,Y(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)+k1/2);</a:t>
            </a:r>
          </a:p>
          <a:p>
            <a:pPr algn="l"/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k3=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/2,Y(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)+k2/2);</a:t>
            </a:r>
          </a:p>
          <a:p>
            <a:pPr algn="l"/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k4=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h,Y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)+k3);</a:t>
            </a:r>
          </a:p>
          <a:p>
            <a:pPr algn="l"/>
            <a:r>
              <a:rPr lang="es-E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Y(j+1)=Y(j)+(k1+2*k2+2*k3+k4)/6;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R=[T' Y'];</a:t>
            </a:r>
          </a:p>
        </p:txBody>
      </p:sp>
    </p:spTree>
    <p:extLst>
      <p:ext uri="{BB962C8B-B14F-4D97-AF65-F5344CB8AC3E}">
        <p14:creationId xmlns:p14="http://schemas.microsoft.com/office/powerpoint/2010/main" val="2784561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71ACF30-57B0-4DF2-BEB0-2246326D5392}"/>
              </a:ext>
            </a:extLst>
          </p:cNvPr>
          <p:cNvSpPr txBox="1"/>
          <p:nvPr/>
        </p:nvSpPr>
        <p:spPr>
          <a:xfrm>
            <a:off x="2807804" y="18864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36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9.5 </a:t>
            </a:r>
            <a:r>
              <a:rPr lang="zh-CN" altLang="en-US" sz="36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微分方程组</a:t>
            </a:r>
            <a:endParaRPr lang="en-US" altLang="zh-CN" sz="36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AFA9F-6E0B-4CEB-AE87-3C28C4F00BD6}"/>
              </a:ext>
            </a:extLst>
          </p:cNvPr>
          <p:cNvSpPr txBox="1"/>
          <p:nvPr/>
        </p:nvSpPr>
        <p:spPr>
          <a:xfrm>
            <a:off x="323528" y="980728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本节是对微分方程组的入门介绍。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751570-A5F7-4E8C-BC4B-64D920DB4606}"/>
              </a:ext>
            </a:extLst>
          </p:cNvPr>
          <p:cNvSpPr txBox="1"/>
          <p:nvPr/>
        </p:nvSpPr>
        <p:spPr>
          <a:xfrm>
            <a:off x="308946" y="1486057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为说明概念，考虑如下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初值问题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D61409-CD8E-475C-9046-72B27ECDD0FC}"/>
              </a:ext>
            </a:extLst>
          </p:cNvPr>
          <p:cNvSpPr txBox="1"/>
          <p:nvPr/>
        </p:nvSpPr>
        <p:spPr>
          <a:xfrm>
            <a:off x="143508" y="3508592"/>
            <a:ext cx="8856984" cy="114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式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(9.3)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的</a:t>
            </a:r>
            <a:r>
              <a:rPr lang="zh-CN" altLang="en-US" sz="2400" b="0" dirty="0">
                <a:solidFill>
                  <a:srgbClr val="C00000"/>
                </a:solidFill>
                <a:latin typeface="+mn-ea"/>
                <a:ea typeface="+mn-ea"/>
              </a:rPr>
              <a:t>解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是一对可微函数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rgbClr val="C00000"/>
                </a:solidFill>
                <a:latin typeface="+mn-ea"/>
                <a:ea typeface="+mn-ea"/>
              </a:rPr>
              <a:t>和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当将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和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代入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t, x, y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t, x, y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时，结果分别等于导数函数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和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46A765-FF65-42AD-85EE-4F45EAF96AE7}"/>
              </a:ext>
            </a:extLst>
          </p:cNvPr>
          <p:cNvSpPr txBox="1"/>
          <p:nvPr/>
        </p:nvSpPr>
        <p:spPr>
          <a:xfrm>
            <a:off x="6686550" y="2590154"/>
            <a:ext cx="147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9.3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BE6793-2AA2-9040-9324-C63FA923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45" y="2140967"/>
            <a:ext cx="3644910" cy="13600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EF3C18-38B2-4A48-8E4D-B03FBF73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4797152"/>
            <a:ext cx="4229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1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76CC1E-BB34-B845-BFBA-44C7BBACA2D2}"/>
              </a:ext>
            </a:extLst>
          </p:cNvPr>
          <p:cNvSpPr/>
          <p:nvPr/>
        </p:nvSpPr>
        <p:spPr>
          <a:xfrm>
            <a:off x="179512" y="332656"/>
            <a:ext cx="87849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求解初值问题前应了解此</a:t>
            </a:r>
            <a:r>
              <a:rPr lang="zh-CN" altLang="en-US" sz="2800" b="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初值问题的解是否存在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/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/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对某些提的不恰当的初值问题：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解可能不存在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解存在但并不唯一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141CEB-D9BF-BF41-ACD4-EBF6FB95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48594"/>
            <a:ext cx="2160240" cy="11548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4E89BA-0012-1446-95CF-87760235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748593"/>
            <a:ext cx="1630050" cy="12796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59195F-10E3-AD4F-A074-FBA267C9D556}"/>
              </a:ext>
            </a:extLst>
          </p:cNvPr>
          <p:cNvSpPr txBox="1"/>
          <p:nvPr/>
        </p:nvSpPr>
        <p:spPr>
          <a:xfrm>
            <a:off x="2411760" y="3903439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=0?</a:t>
            </a:r>
            <a:endParaRPr kumimoji="1" lang="zh-CN" altLang="en-US" sz="2400" b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BAF32E-7BF6-1343-9BA5-50E5FAECE2F2}"/>
              </a:ext>
            </a:extLst>
          </p:cNvPr>
          <p:cNvSpPr txBox="1"/>
          <p:nvPr/>
        </p:nvSpPr>
        <p:spPr>
          <a:xfrm>
            <a:off x="4988073" y="3903439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=0, 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/27</a:t>
            </a:r>
            <a:endParaRPr kumimoji="1" lang="zh-CN" altLang="en-US" sz="2400" b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54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9413B7-E08E-4AB0-8156-B8B47FF071EC}"/>
              </a:ext>
            </a:extLst>
          </p:cNvPr>
          <p:cNvSpPr txBox="1"/>
          <p:nvPr/>
        </p:nvSpPr>
        <p:spPr>
          <a:xfrm>
            <a:off x="251520" y="26064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可将微分方程组写成以下形式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8DE33B-96F0-4BDF-9E38-CBD752987983}"/>
              </a:ext>
            </a:extLst>
          </p:cNvPr>
          <p:cNvSpPr txBox="1"/>
          <p:nvPr/>
        </p:nvSpPr>
        <p:spPr>
          <a:xfrm>
            <a:off x="251520" y="1239143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可得出式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(9.3)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在区间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上的</a:t>
            </a:r>
            <a:r>
              <a:rPr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数值解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DD6157-E7AA-4697-968B-FC6723B17CA6}"/>
              </a:ext>
            </a:extLst>
          </p:cNvPr>
          <p:cNvSpPr txBox="1"/>
          <p:nvPr/>
        </p:nvSpPr>
        <p:spPr>
          <a:xfrm>
            <a:off x="213683" y="1916832"/>
            <a:ext cx="587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易得求解该方程组的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Euler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方法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，将差分式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9C3208D-060F-4A90-AE9F-E872D79F28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4" y="2491409"/>
            <a:ext cx="4104455" cy="3070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5A4B1BF-5E13-4C0C-ABC1-2CC8719CDFC3}"/>
              </a:ext>
            </a:extLst>
          </p:cNvPr>
          <p:cNvSpPr txBox="1"/>
          <p:nvPr/>
        </p:nvSpPr>
        <p:spPr>
          <a:xfrm>
            <a:off x="7169378" y="766194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(9.6)</a:t>
            </a:r>
            <a:endParaRPr lang="zh-CN" altLang="en-US" sz="24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FF08110-1083-4B58-A119-17C2DF45F5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012294"/>
            <a:ext cx="2240280" cy="3285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3D391CD-7947-4B81-A9C1-376F82BE28B1}"/>
              </a:ext>
            </a:extLst>
          </p:cNvPr>
          <p:cNvSpPr txBox="1"/>
          <p:nvPr/>
        </p:nvSpPr>
        <p:spPr>
          <a:xfrm>
            <a:off x="4490419" y="2428043"/>
            <a:ext cx="309634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代入式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(9.6)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F1D69A-B25B-4586-B367-641B86429CE6}"/>
              </a:ext>
            </a:extLst>
          </p:cNvPr>
          <p:cNvSpPr txBox="1"/>
          <p:nvPr/>
        </p:nvSpPr>
        <p:spPr>
          <a:xfrm>
            <a:off x="7169378" y="3200299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(9.7)</a:t>
            </a:r>
            <a:endParaRPr lang="zh-CN" altLang="en-US" sz="24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7A036D-4C10-4871-AC74-29E68DF60BC7}"/>
              </a:ext>
            </a:extLst>
          </p:cNvPr>
          <p:cNvSpPr txBox="1"/>
          <p:nvPr/>
        </p:nvSpPr>
        <p:spPr>
          <a:xfrm>
            <a:off x="287523" y="409050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再将区间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分为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个子区间，则宽度为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)/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网格点为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996B71B-0D4F-4DA0-B37E-80C6FFE899F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3" y="4675903"/>
            <a:ext cx="1830629" cy="28163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F588F6B-5534-46C7-9865-577C1E20B341}"/>
              </a:ext>
            </a:extLst>
          </p:cNvPr>
          <p:cNvSpPr txBox="1"/>
          <p:nvPr/>
        </p:nvSpPr>
        <p:spPr>
          <a:xfrm>
            <a:off x="2339752" y="4550082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代入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(9.7)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可得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Euler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方法的递归公式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0712FE-C68D-4046-837C-D2B57069C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6038" y="814533"/>
            <a:ext cx="4591925" cy="3673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9D7968-F15F-1A47-95C4-3094AB61F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8282" y="3044294"/>
            <a:ext cx="4527437" cy="7736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DC5325-BE31-B649-BF13-202842679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5135477"/>
            <a:ext cx="5537200" cy="977900"/>
          </a:xfrm>
          <a:prstGeom prst="rect">
            <a:avLst/>
          </a:prstGeom>
        </p:spPr>
      </p:pic>
      <p:sp>
        <p:nvSpPr>
          <p:cNvPr id="9" name="左大括号 8">
            <a:extLst>
              <a:ext uri="{FF2B5EF4-FFF2-40B4-BE49-F238E27FC236}">
                <a16:creationId xmlns:a16="http://schemas.microsoft.com/office/drawing/2014/main" id="{234C6274-97AD-6254-8A73-CE2A078A559C}"/>
              </a:ext>
            </a:extLst>
          </p:cNvPr>
          <p:cNvSpPr/>
          <p:nvPr/>
        </p:nvSpPr>
        <p:spPr>
          <a:xfrm>
            <a:off x="1619671" y="5178896"/>
            <a:ext cx="154709" cy="914400"/>
          </a:xfrm>
          <a:prstGeom prst="leftBrace">
            <a:avLst/>
          </a:prstGeom>
          <a:ln w="22225">
            <a:solidFill>
              <a:srgbClr val="090A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514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8" grpId="0"/>
      <p:bldP spid="19" grpId="0"/>
      <p:bldP spid="22" grpId="0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5D86C7-29C7-4790-A8B7-E53B75CE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7" y="836712"/>
            <a:ext cx="895044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9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D67693-633B-4377-A8BD-979E928E6D7D}"/>
              </a:ext>
            </a:extLst>
          </p:cNvPr>
          <p:cNvSpPr txBox="1"/>
          <p:nvPr/>
        </p:nvSpPr>
        <p:spPr>
          <a:xfrm>
            <a:off x="2483768" y="1196752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en-US" altLang="zh-CN" sz="4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9.6</a:t>
            </a:r>
            <a:r>
              <a:rPr lang="zh-CN" altLang="en-US" sz="4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边值问题</a:t>
            </a:r>
            <a:endParaRPr lang="en-US" altLang="zh-CN" sz="44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3B0C8E8-A96F-4122-A385-00D2DD61E163}"/>
              </a:ext>
            </a:extLst>
          </p:cNvPr>
          <p:cNvSpPr txBox="1">
            <a:spLocks noChangeArrowheads="1"/>
          </p:cNvSpPr>
          <p:nvPr/>
        </p:nvSpPr>
        <p:spPr>
          <a:xfrm>
            <a:off x="2987824" y="2132857"/>
            <a:ext cx="3024336" cy="223224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Marlett" pitchFamily="2" charset="2"/>
              <a:buNone/>
            </a:pPr>
            <a:r>
              <a:rPr lang="en-US" altLang="zh-CN" sz="2800" b="0" dirty="0">
                <a:latin typeface="+mn-ea"/>
              </a:rPr>
              <a:t>9.6.1	 </a:t>
            </a:r>
            <a:r>
              <a:rPr lang="zh-CN" altLang="en-US" sz="2800" b="0" dirty="0">
                <a:latin typeface="+mn-ea"/>
              </a:rPr>
              <a:t>基本概念</a:t>
            </a:r>
            <a:endParaRPr lang="en-US" altLang="zh-CN" sz="2800" b="0" dirty="0">
              <a:latin typeface="+mn-ea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Marlett" pitchFamily="2" charset="2"/>
              <a:buNone/>
            </a:pPr>
            <a:r>
              <a:rPr lang="en-US" altLang="zh-CN" sz="2800" b="0" dirty="0">
                <a:latin typeface="+mn-ea"/>
              </a:rPr>
              <a:t>9.6.2	 </a:t>
            </a:r>
            <a:r>
              <a:rPr lang="zh-CN" altLang="en-US" sz="2800" b="0" dirty="0">
                <a:latin typeface="+mn-ea"/>
              </a:rPr>
              <a:t>打靶法</a:t>
            </a:r>
            <a:endParaRPr lang="en-US" altLang="zh-CN" sz="2800" b="0" dirty="0">
              <a:latin typeface="+mn-ea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Marlett" pitchFamily="2" charset="2"/>
              <a:buNone/>
            </a:pPr>
            <a:r>
              <a:rPr lang="en-US" altLang="zh-CN" sz="2800" b="0" dirty="0">
                <a:latin typeface="+mn-ea"/>
              </a:rPr>
              <a:t>9.6.3	 </a:t>
            </a:r>
            <a:r>
              <a:rPr lang="zh-CN" altLang="en-US" sz="2800" b="0" dirty="0">
                <a:latin typeface="+mn-ea"/>
              </a:rPr>
              <a:t>有限差分法</a:t>
            </a:r>
            <a:endParaRPr lang="en-US" altLang="zh-CN" sz="2800" b="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7F7044-C147-EC46-A1D1-CC87FD08005C}"/>
              </a:ext>
            </a:extLst>
          </p:cNvPr>
          <p:cNvSpPr txBox="1"/>
          <p:nvPr/>
        </p:nvSpPr>
        <p:spPr>
          <a:xfrm>
            <a:off x="880925" y="5118283"/>
            <a:ext cx="7382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初值问题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：给出积分曲线在初始点的状态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初始条件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kumimoji="1" lang="zh-CN" altLang="en-US" sz="2400" b="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边值问题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：给出积分曲线首尾两端的状态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边界条件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)</a:t>
            </a:r>
            <a:endParaRPr kumimoji="1"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F3C946-56B1-D14F-86C3-EBA33D1E8FCE}"/>
              </a:ext>
            </a:extLst>
          </p:cNvPr>
          <p:cNvSpPr/>
          <p:nvPr/>
        </p:nvSpPr>
        <p:spPr>
          <a:xfrm>
            <a:off x="1052889" y="4706219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解微分方程附加的定解条件不同    不同的定解问题。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28B6D6-D8CE-CF46-B164-16CA6BFF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72" y="4844827"/>
            <a:ext cx="279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58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7D4D4F3-2362-440A-AE62-B5FEA1A69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7644" y="162003"/>
            <a:ext cx="6408712" cy="50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9.6.1 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边值问题的基本概念</a:t>
            </a: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F5EFCA71-F1A4-48C3-B870-09096886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17" y="680517"/>
            <a:ext cx="7705725" cy="90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6473" tIns="28237" rIns="56473" bIns="28237">
            <a:spAutoFit/>
          </a:bodyPr>
          <a:lstStyle>
            <a:lvl1pPr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282575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565150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847725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128713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5859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0431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5003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29575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20000"/>
              </a:lnSpc>
            </a:pPr>
            <a:r>
              <a:rPr kumimoji="1"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考察二阶微分方程 </a:t>
            </a:r>
          </a:p>
          <a:p>
            <a:pPr algn="l">
              <a:lnSpc>
                <a:spcPct val="120000"/>
              </a:lnSpc>
            </a:pPr>
            <a:r>
              <a:rPr kumimoji="1" lang="zh-CN" altLang="en-US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zh-CN" altLang="en-US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y”=f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y’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), 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   -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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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0B0CECC3-69B9-4CF9-B3E3-FB73E913A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17" y="1596262"/>
            <a:ext cx="8135937" cy="220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6473" tIns="28237" rIns="56473" bIns="28237">
            <a:spAutoFit/>
          </a:bodyPr>
          <a:lstStyle>
            <a:lvl1pPr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282575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565150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847725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128713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5859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0431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5003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29575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当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y’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关于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y’</a:t>
            </a:r>
            <a:r>
              <a:rPr kumimoji="1" lang="zh-CN" altLang="en-US" sz="2400" b="0" dirty="0">
                <a:latin typeface="+mn-ea"/>
                <a:ea typeface="+mn-ea"/>
              </a:rPr>
              <a:t>为线性时，即</a:t>
            </a:r>
            <a:endParaRPr kumimoji="1" lang="en-US" altLang="zh-CN" sz="24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kumimoji="1"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y’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=p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y’</a:t>
            </a:r>
            <a:r>
              <a:rPr kumimoji="1" lang="en-US" altLang="zh-CN" sz="2400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方程为</a:t>
            </a:r>
            <a:r>
              <a:rPr kumimoji="1"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线性微分方程</a:t>
            </a:r>
            <a:r>
              <a:rPr kumimoji="1"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		</a:t>
            </a:r>
            <a:r>
              <a:rPr kumimoji="1" lang="zh-CN" altLang="en-US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kumimoji="1" lang="en-US" altLang="zh-CN" sz="24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y”</a:t>
            </a:r>
            <a:r>
              <a:rPr kumimoji="1" lang="en-US" altLang="zh-CN" sz="2400" b="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y’</a:t>
            </a:r>
            <a:r>
              <a:rPr kumimoji="1" lang="en-US" altLang="zh-CN" sz="2400" b="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82E3A305-C065-4826-ACAA-F4AF1632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4" y="3861048"/>
            <a:ext cx="9102856" cy="264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6473" tIns="28237" rIns="56473" bIns="28237">
            <a:spAutoFit/>
          </a:bodyPr>
          <a:lstStyle>
            <a:lvl1pPr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282575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565150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847725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128713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5859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0431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5003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29575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ea typeface="+mn-ea"/>
              </a:rPr>
              <a:t>其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边值条件</a:t>
            </a:r>
            <a:r>
              <a:rPr kumimoji="1" lang="zh-CN" altLang="en-US" sz="2400" b="1" dirty="0">
                <a:latin typeface="+mn-ea"/>
                <a:ea typeface="+mn-ea"/>
              </a:rPr>
              <a:t>有下面三类： </a:t>
            </a:r>
          </a:p>
          <a:p>
            <a:pPr algn="l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ea typeface="+mn-ea"/>
              </a:rPr>
              <a:t> </a:t>
            </a:r>
            <a:r>
              <a:rPr kumimoji="1" lang="zh-CN" altLang="en-US" sz="2400" b="1" dirty="0">
                <a:latin typeface="+mn-ea"/>
                <a:ea typeface="+mn-ea"/>
              </a:rPr>
              <a:t>第一边值条件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</a:t>
            </a:r>
            <a:r>
              <a:rPr kumimoji="1" lang="zh-CN" altLang="en-US" sz="2400" b="1" dirty="0">
                <a:latin typeface="+mn-ea"/>
                <a:ea typeface="+mn-ea"/>
              </a:rPr>
              <a:t>为齐次，否则为非齐次。</a:t>
            </a:r>
          </a:p>
          <a:p>
            <a:pPr algn="l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ea typeface="+mn-ea"/>
              </a:rPr>
              <a:t> </a:t>
            </a:r>
            <a:r>
              <a:rPr kumimoji="1" lang="zh-CN" altLang="en-US" sz="2400" b="1" dirty="0">
                <a:latin typeface="+mn-ea"/>
                <a:ea typeface="+mn-ea"/>
              </a:rPr>
              <a:t>第二边值条件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y’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y’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</a:t>
            </a:r>
            <a:r>
              <a:rPr kumimoji="1" lang="zh-CN" altLang="en-US" sz="2400" b="1" dirty="0">
                <a:latin typeface="+mn-ea"/>
                <a:ea typeface="+mn-ea"/>
              </a:rPr>
              <a:t>为齐次</a:t>
            </a:r>
            <a:r>
              <a:rPr kumimoji="1" lang="en-US" altLang="zh-CN" sz="2400" b="1" dirty="0">
                <a:latin typeface="+mn-ea"/>
                <a:ea typeface="+mn-ea"/>
              </a:rPr>
              <a:t>, </a:t>
            </a:r>
            <a:r>
              <a:rPr kumimoji="1" lang="zh-CN" altLang="en-US" sz="2400" b="1" dirty="0">
                <a:latin typeface="+mn-ea"/>
                <a:ea typeface="+mn-ea"/>
              </a:rPr>
              <a:t>否则为非齐次。 </a:t>
            </a:r>
          </a:p>
          <a:p>
            <a:pPr algn="l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ea typeface="+mn-ea"/>
              </a:rPr>
              <a:t> </a:t>
            </a:r>
            <a:r>
              <a:rPr kumimoji="1" lang="zh-CN" altLang="en-US" sz="2400" b="1" dirty="0">
                <a:latin typeface="+mn-ea"/>
                <a:ea typeface="+mn-ea"/>
              </a:rPr>
              <a:t>第三边值条件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y’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0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kumimoji="1" lang="en-US" altLang="zh-CN" sz="2400" b="1" i="1" dirty="0">
                <a:latin typeface="+mn-ea"/>
                <a:ea typeface="+mn-ea"/>
                <a:sym typeface="Symbol" panose="05050102010706020507" pitchFamily="18" charset="2"/>
              </a:rPr>
              <a:t>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1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y’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kumimoji="1" lang="en-US" altLang="zh-CN" sz="2400" b="1" i="1" dirty="0">
                <a:latin typeface="+mn-ea"/>
                <a:ea typeface="+mn-ea"/>
                <a:sym typeface="Symbol" panose="05050102010706020507" pitchFamily="18" charset="2"/>
              </a:rPr>
              <a:t>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0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kumimoji="1" lang="en-US" altLang="zh-CN" sz="2400" b="1" i="1" dirty="0">
                <a:latin typeface="+mn-ea"/>
                <a:ea typeface="+mn-ea"/>
                <a:sym typeface="Symbol" panose="05050102010706020507" pitchFamily="18" charset="2"/>
              </a:rPr>
              <a:t>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1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>
                <a:latin typeface="+mn-ea"/>
                <a:ea typeface="+mn-ea"/>
                <a:sym typeface="Symbol" panose="05050102010706020507" pitchFamily="18" charset="2"/>
              </a:rPr>
              <a:t>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0</a:t>
            </a:r>
            <a:r>
              <a:rPr kumimoji="1" lang="en-US" altLang="zh-CN" sz="2400" b="1" dirty="0">
                <a:latin typeface="+mn-ea"/>
                <a:ea typeface="+mn-ea"/>
              </a:rPr>
              <a:t>,</a:t>
            </a:r>
            <a:r>
              <a:rPr kumimoji="1" lang="en-US" altLang="zh-CN" sz="2400" b="1" i="1" dirty="0">
                <a:latin typeface="+mn-ea"/>
                <a:ea typeface="+mn-ea"/>
              </a:rPr>
              <a:t> </a:t>
            </a:r>
            <a:r>
              <a:rPr kumimoji="1" lang="en-US" altLang="zh-CN" sz="2400" b="1" i="1" dirty="0">
                <a:latin typeface="+mn-ea"/>
                <a:ea typeface="+mn-ea"/>
                <a:sym typeface="Symbol" panose="05050102010706020507" pitchFamily="18" charset="2"/>
              </a:rPr>
              <a:t>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0</a:t>
            </a:r>
            <a:r>
              <a:rPr kumimoji="1" lang="en-US" altLang="zh-CN" sz="2400" b="1" dirty="0">
                <a:latin typeface="+mn-ea"/>
                <a:ea typeface="+mn-ea"/>
                <a:sym typeface="Symbol" panose="05050102010706020507" pitchFamily="18" charset="2"/>
              </a:rPr>
              <a:t></a:t>
            </a:r>
            <a:r>
              <a:rPr kumimoji="1" lang="en-US" altLang="zh-CN" sz="2400" b="1" dirty="0">
                <a:latin typeface="+mn-ea"/>
                <a:ea typeface="+mn-ea"/>
              </a:rPr>
              <a:t>0</a:t>
            </a:r>
            <a:r>
              <a:rPr kumimoji="1" lang="en-US" altLang="zh-CN" sz="2400" dirty="0">
                <a:latin typeface="+mn-ea"/>
                <a:ea typeface="+mn-ea"/>
              </a:rPr>
              <a:t>, </a:t>
            </a:r>
            <a:r>
              <a:rPr kumimoji="1" lang="zh-CN" altLang="en-US" sz="2400" b="1" i="1" dirty="0">
                <a:latin typeface="+mn-ea"/>
                <a:ea typeface="+mn-ea"/>
                <a:sym typeface="Symbol" panose="05050102010706020507" pitchFamily="18" charset="2"/>
              </a:rPr>
              <a:t>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0</a:t>
            </a:r>
            <a:r>
              <a:rPr kumimoji="1" lang="en-US" altLang="zh-CN" sz="2400" b="1" dirty="0">
                <a:latin typeface="+mn-ea"/>
                <a:ea typeface="+mn-ea"/>
              </a:rPr>
              <a:t>+</a:t>
            </a:r>
            <a:r>
              <a:rPr kumimoji="1" lang="en-US" altLang="zh-CN" sz="2400" b="1" i="1" dirty="0">
                <a:latin typeface="+mn-ea"/>
                <a:ea typeface="+mn-ea"/>
                <a:sym typeface="Symbol" panose="05050102010706020507" pitchFamily="18" charset="2"/>
              </a:rPr>
              <a:t>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0</a:t>
            </a:r>
            <a:r>
              <a:rPr kumimoji="1" lang="en-US" altLang="zh-CN" sz="2400" b="1" dirty="0">
                <a:latin typeface="+mn-ea"/>
                <a:ea typeface="+mn-ea"/>
              </a:rPr>
              <a:t>&gt;0 </a:t>
            </a:r>
            <a:r>
              <a:rPr kumimoji="1" lang="zh-CN" altLang="en-US" sz="2400" b="1" dirty="0">
                <a:latin typeface="+mn-ea"/>
                <a:ea typeface="+mn-ea"/>
              </a:rPr>
              <a:t>   </a:t>
            </a:r>
            <a:endParaRPr kumimoji="1" lang="en-US" altLang="zh-CN" sz="2400" b="1" dirty="0">
              <a:latin typeface="+mn-ea"/>
              <a:ea typeface="+mn-ea"/>
            </a:endParaRPr>
          </a:p>
          <a:p>
            <a:pPr algn="l">
              <a:spcBef>
                <a:spcPct val="50000"/>
              </a:spcBef>
            </a:pPr>
            <a:r>
              <a:rPr kumimoji="1" lang="zh-CN" altLang="en-US" sz="2400" i="1" dirty="0">
                <a:latin typeface="+mn-ea"/>
                <a:ea typeface="+mn-ea"/>
                <a:sym typeface="Symbol" panose="05050102010706020507" pitchFamily="18" charset="2"/>
              </a:rPr>
              <a:t>                                                      </a:t>
            </a:r>
            <a:r>
              <a:rPr kumimoji="1" lang="en-US" altLang="zh-CN" sz="2400" b="1" i="1" dirty="0">
                <a:latin typeface="+mn-ea"/>
                <a:ea typeface="+mn-ea"/>
                <a:sym typeface="Symbol" panose="05050102010706020507" pitchFamily="18" charset="2"/>
              </a:rPr>
              <a:t>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0</a:t>
            </a:r>
            <a:r>
              <a:rPr kumimoji="1" lang="en-US" altLang="zh-CN" sz="2400" b="1" dirty="0">
                <a:latin typeface="+mn-ea"/>
                <a:ea typeface="+mn-ea"/>
              </a:rPr>
              <a:t>=0</a:t>
            </a:r>
            <a:r>
              <a:rPr kumimoji="1" lang="zh-CN" altLang="en-US" sz="2400" b="1" dirty="0">
                <a:latin typeface="+mn-ea"/>
                <a:ea typeface="+mn-ea"/>
              </a:rPr>
              <a:t>或</a:t>
            </a:r>
            <a:r>
              <a:rPr kumimoji="1" lang="zh-CN" altLang="en-US" sz="2400" b="1" i="1" dirty="0">
                <a:latin typeface="+mn-ea"/>
                <a:ea typeface="+mn-ea"/>
                <a:sym typeface="Symbol" panose="05050102010706020507" pitchFamily="18" charset="2"/>
              </a:rPr>
              <a:t></a:t>
            </a:r>
            <a:r>
              <a:rPr kumimoji="1" lang="en-US" altLang="zh-CN" sz="2400" b="1" baseline="-30000" dirty="0">
                <a:latin typeface="+mn-ea"/>
                <a:ea typeface="+mn-ea"/>
              </a:rPr>
              <a:t>0</a:t>
            </a:r>
            <a:r>
              <a:rPr kumimoji="1" lang="en-US" altLang="zh-CN" sz="2400" b="1" dirty="0">
                <a:latin typeface="+mn-ea"/>
                <a:ea typeface="+mn-ea"/>
              </a:rPr>
              <a:t>=0</a:t>
            </a:r>
            <a:r>
              <a:rPr kumimoji="1" lang="zh-CN" altLang="en-US" sz="2400" b="1" dirty="0">
                <a:latin typeface="+mn-ea"/>
                <a:ea typeface="+mn-ea"/>
              </a:rPr>
              <a:t>为齐次</a:t>
            </a:r>
            <a:r>
              <a:rPr kumimoji="1" lang="en-US" altLang="zh-CN" sz="2400" dirty="0">
                <a:latin typeface="+mn-ea"/>
              </a:rPr>
              <a:t>,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zh-CN" altLang="en-US" sz="2400" b="1" dirty="0">
                <a:latin typeface="+mn-ea"/>
                <a:ea typeface="+mn-ea"/>
              </a:rPr>
              <a:t>否则为非齐次。 </a:t>
            </a:r>
          </a:p>
        </p:txBody>
      </p:sp>
    </p:spTree>
    <p:extLst>
      <p:ext uri="{BB962C8B-B14F-4D97-AF65-F5344CB8AC3E}">
        <p14:creationId xmlns:p14="http://schemas.microsoft.com/office/powerpoint/2010/main" val="1771366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>
            <a:extLst>
              <a:ext uri="{FF2B5EF4-FFF2-40B4-BE49-F238E27FC236}">
                <a16:creationId xmlns:a16="http://schemas.microsoft.com/office/drawing/2014/main" id="{E63E33B8-9D58-48DA-AEFE-76EB9E99E76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030" y="1073150"/>
            <a:ext cx="4537994" cy="36480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dirty="0"/>
              <a:t>以二阶方程为例，考虑边值问题：</a:t>
            </a:r>
            <a:endParaRPr lang="en-US" altLang="zh-CN" sz="2400" dirty="0"/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dirty="0"/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dirty="0"/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dirty="0"/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dirty="0"/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dirty="0"/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FA707E2-056E-45C8-8C59-92766C6813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4731" y="1492824"/>
          <a:ext cx="4271168" cy="89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285325" imgH="482708" progId="Equation.DSMT4">
                  <p:embed/>
                </p:oleObj>
              </mc:Choice>
              <mc:Fallback>
                <p:oleObj r:id="rId3" imgW="2285325" imgH="482708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FA707E2-056E-45C8-8C59-92766C6813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731" y="1492824"/>
                        <a:ext cx="4271168" cy="898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D512C07-CDE1-4EE6-9524-210D2B95C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079275"/>
              </p:ext>
            </p:extLst>
          </p:nvPr>
        </p:nvGraphicFramePr>
        <p:xfrm>
          <a:off x="2035077" y="3054953"/>
          <a:ext cx="93503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708" imgH="457319" progId="Equation.DSMT4">
                  <p:embed/>
                </p:oleObj>
              </mc:Choice>
              <mc:Fallback>
                <p:oleObj r:id="rId5" imgW="482708" imgH="457319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D512C07-CDE1-4EE6-9524-210D2B95C5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077" y="3054953"/>
                        <a:ext cx="935037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1B597F76-8E9C-4D71-A6DF-92345DFB81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966479"/>
              </p:ext>
            </p:extLst>
          </p:nvPr>
        </p:nvGraphicFramePr>
        <p:xfrm>
          <a:off x="4173551" y="2824088"/>
          <a:ext cx="383857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980657" imgH="723903" progId="Equation.DSMT4">
                  <p:embed/>
                </p:oleObj>
              </mc:Choice>
              <mc:Fallback>
                <p:oleObj r:id="rId7" imgW="1980657" imgH="723903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1B597F76-8E9C-4D71-A6DF-92345DFB81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51" y="2824088"/>
                        <a:ext cx="3838575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>
            <a:extLst>
              <a:ext uri="{FF2B5EF4-FFF2-40B4-BE49-F238E27FC236}">
                <a16:creationId xmlns:a16="http://schemas.microsoft.com/office/drawing/2014/main" id="{976839C3-6E84-45AC-8915-5AEFDCA4D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867" y="3378698"/>
            <a:ext cx="900113" cy="360363"/>
          </a:xfrm>
          <a:prstGeom prst="rightArrow">
            <a:avLst>
              <a:gd name="adj1" fmla="val 50000"/>
              <a:gd name="adj2" fmla="val 49944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CF629AB6-4442-4AD6-B70A-686197A546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322056"/>
              </p:ext>
            </p:extLst>
          </p:nvPr>
        </p:nvGraphicFramePr>
        <p:xfrm>
          <a:off x="2234406" y="4797152"/>
          <a:ext cx="467518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412270" imgH="482708" progId="Equation.DSMT4">
                  <p:embed/>
                </p:oleObj>
              </mc:Choice>
              <mc:Fallback>
                <p:oleObj r:id="rId9" imgW="2412270" imgH="482708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CF629AB6-4442-4AD6-B70A-686197A546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4797152"/>
                        <a:ext cx="4675188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F008A7A-26F1-468D-A147-7DA7D28E9DF7}"/>
              </a:ext>
            </a:extLst>
          </p:cNvPr>
          <p:cNvSpPr txBox="1"/>
          <p:nvPr/>
        </p:nvSpPr>
        <p:spPr>
          <a:xfrm>
            <a:off x="1799599" y="134509"/>
            <a:ext cx="554480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Marlett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9.6.2 </a:t>
            </a:r>
            <a:r>
              <a:rPr lang="zh-CN" altLang="en-US" sz="2400" dirty="0">
                <a:solidFill>
                  <a:srgbClr val="FF0000"/>
                </a:solidFill>
              </a:rPr>
              <a:t>打靶法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试射法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shooting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endParaRPr lang="en-US" altLang="zh-CN" sz="900" dirty="0"/>
          </a:p>
        </p:txBody>
      </p:sp>
      <p:sp>
        <p:nvSpPr>
          <p:cNvPr id="20" name="Text Box 310">
            <a:extLst>
              <a:ext uri="{FF2B5EF4-FFF2-40B4-BE49-F238E27FC236}">
                <a16:creationId xmlns:a16="http://schemas.microsoft.com/office/drawing/2014/main" id="{847DF231-D387-4B3B-A38F-5D480C836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16" y="614112"/>
            <a:ext cx="8759980" cy="426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6473" tIns="28237" rIns="56473" bIns="28237">
            <a:spAutoFit/>
          </a:bodyPr>
          <a:lstStyle>
            <a:lvl1pPr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282575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565150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847725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128713" defTabSz="5651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5859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0431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5003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2957513" defTabSz="5651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3333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实质：把边值问题转化为初值问题，寻求与之等价的</a:t>
            </a:r>
            <a:r>
              <a:rPr kumimoji="1"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初始条件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655C19-0BAF-406C-A4D5-17F45F83A3F4}"/>
              </a:ext>
            </a:extLst>
          </p:cNvPr>
          <p:cNvSpPr txBox="1"/>
          <p:nvPr/>
        </p:nvSpPr>
        <p:spPr>
          <a:xfrm>
            <a:off x="276516" y="2500212"/>
            <a:ext cx="76078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要解此二阶方程，降阶变换为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一阶的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ODE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方程</a:t>
            </a:r>
            <a:r>
              <a:rPr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组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endParaRPr lang="en-US" altLang="zh-CN" sz="2400" b="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D23C2EE1-C556-4116-9E36-6808F2092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0" y="4287265"/>
            <a:ext cx="9074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19050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20955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22860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4765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933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3390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848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4305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先凭经验</a:t>
            </a:r>
            <a:r>
              <a:rPr kumimoji="1"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猜测</a:t>
            </a:r>
            <a:r>
              <a:rPr kumimoji="1"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一个</a:t>
            </a:r>
            <a:r>
              <a:rPr kumimoji="1"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初始斜率</a:t>
            </a:r>
            <a:r>
              <a:rPr kumimoji="1" lang="en-US" altLang="zh-CN" sz="2400" i="1" dirty="0">
                <a:solidFill>
                  <a:srgbClr val="00009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000" baseline="-25000" dirty="0">
                <a:solidFill>
                  <a:srgbClr val="00009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2400" b="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b="0" i="1" dirty="0">
                <a:solidFill>
                  <a:srgbClr val="00009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400" b="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)=</a:t>
            </a:r>
            <a:r>
              <a:rPr kumimoji="1" lang="en-US" altLang="zh-CN" sz="2400" i="1" dirty="0">
                <a:solidFill>
                  <a:srgbClr val="00009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0" dirty="0">
                <a:solidFill>
                  <a:srgbClr val="00009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en-US" altLang="zh-CN" sz="2400" b="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b="0" i="1" dirty="0">
                <a:solidFill>
                  <a:srgbClr val="00009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400" b="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)=</a:t>
            </a:r>
            <a:r>
              <a:rPr lang="el-GR" altLang="zh-CN" sz="2400" i="1" dirty="0">
                <a:solidFill>
                  <a:srgbClr val="00009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α</a:t>
            </a:r>
            <a:r>
              <a:rPr kumimoji="1"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，通过解初值问题</a:t>
            </a:r>
            <a:r>
              <a:rPr kumimoji="1"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方程组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BAC1D8D-338C-D540-B554-C9E2D0897CDF}"/>
              </a:ext>
            </a:extLst>
          </p:cNvPr>
          <p:cNvCxnSpPr/>
          <p:nvPr/>
        </p:nvCxnSpPr>
        <p:spPr>
          <a:xfrm>
            <a:off x="3635896" y="2396379"/>
            <a:ext cx="108012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F1C8C004-024C-DC41-B6CC-CB65D62DC6FC}"/>
              </a:ext>
            </a:extLst>
          </p:cNvPr>
          <p:cNvCxnSpPr>
            <a:cxnSpLocks/>
          </p:cNvCxnSpPr>
          <p:nvPr/>
        </p:nvCxnSpPr>
        <p:spPr>
          <a:xfrm>
            <a:off x="3779912" y="5729014"/>
            <a:ext cx="115212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">
            <a:extLst>
              <a:ext uri="{FF2B5EF4-FFF2-40B4-BE49-F238E27FC236}">
                <a16:creationId xmlns:a16="http://schemas.microsoft.com/office/drawing/2014/main" id="{F1D0917B-8A2D-E146-82D3-1E7D4CAE5E93}"/>
              </a:ext>
            </a:extLst>
          </p:cNvPr>
          <p:cNvSpPr txBox="1">
            <a:spLocks noChangeArrowheads="1"/>
          </p:cNvSpPr>
          <p:nvPr/>
        </p:nvSpPr>
        <p:spPr>
          <a:xfrm>
            <a:off x="2079824" y="6010695"/>
            <a:ext cx="4984351" cy="364803"/>
          </a:xfrm>
          <a:prstGeom prst="rect">
            <a:avLst/>
          </a:prstGeom>
          <a:ln w="22225">
            <a:solidFill>
              <a:srgbClr val="0000FF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Marlett" pitchFamily="2" charset="2"/>
              <a:buNone/>
            </a:pPr>
            <a:r>
              <a:rPr lang="zh-CN" altLang="en-US" b="0" dirty="0"/>
              <a:t>实际求解时可用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ode45</a:t>
            </a:r>
            <a:r>
              <a:rPr lang="zh-CN" altLang="en-US" b="0" dirty="0"/>
              <a:t>函数求解</a:t>
            </a:r>
            <a:endParaRPr lang="en-US" altLang="zh-CN" b="0" dirty="0"/>
          </a:p>
          <a:p>
            <a:pPr fontAlgn="auto">
              <a:spcAft>
                <a:spcPts val="0"/>
              </a:spcAft>
              <a:buFont typeface="Marlett" pitchFamily="2" charset="2"/>
              <a:buNone/>
            </a:pPr>
            <a:endParaRPr lang="en-US" altLang="zh-CN" b="0" dirty="0"/>
          </a:p>
          <a:p>
            <a:pPr fontAlgn="auto">
              <a:spcAft>
                <a:spcPts val="0"/>
              </a:spcAft>
              <a:buFont typeface="Marlett" pitchFamily="2" charset="2"/>
              <a:buNone/>
            </a:pPr>
            <a:endParaRPr lang="en-US" altLang="zh-CN" b="0" dirty="0"/>
          </a:p>
          <a:p>
            <a:pPr fontAlgn="auto">
              <a:spcAft>
                <a:spcPts val="0"/>
              </a:spcAft>
              <a:buFont typeface="Marlett" pitchFamily="2" charset="2"/>
              <a:buNone/>
            </a:pPr>
            <a:endParaRPr lang="en-US" altLang="zh-CN" b="0" dirty="0"/>
          </a:p>
          <a:p>
            <a:pPr fontAlgn="auto">
              <a:spcAft>
                <a:spcPts val="0"/>
              </a:spcAft>
              <a:buFont typeface="Marlett" pitchFamily="2" charset="2"/>
              <a:buNone/>
            </a:pPr>
            <a:endParaRPr lang="en-US" altLang="zh-CN" b="0" dirty="0"/>
          </a:p>
          <a:p>
            <a:pPr fontAlgn="auto">
              <a:spcAft>
                <a:spcPts val="0"/>
              </a:spcAft>
              <a:buFont typeface="Marlett" pitchFamily="2" charset="2"/>
              <a:buNone/>
            </a:pPr>
            <a:endParaRPr lang="en-US" altLang="zh-CN" b="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07458B-C432-A84D-AC20-9EED9B92293D}"/>
              </a:ext>
            </a:extLst>
          </p:cNvPr>
          <p:cNvSpPr/>
          <p:nvPr/>
        </p:nvSpPr>
        <p:spPr>
          <a:xfrm>
            <a:off x="1415058" y="6453336"/>
            <a:ext cx="63138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https://ww2.mathworks.cn/help/matlab/math/choose-an-ode-solver_zh_CN.html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188452-DE2F-7D38-3AC6-658D6FD075AB}"/>
              </a:ext>
            </a:extLst>
          </p:cNvPr>
          <p:cNvSpPr txBox="1"/>
          <p:nvPr/>
        </p:nvSpPr>
        <p:spPr>
          <a:xfrm>
            <a:off x="5081252" y="57215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四阶五级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F2C2C8-1D61-0C1C-CD1F-BF1C4123BBBF}"/>
              </a:ext>
            </a:extLst>
          </p:cNvPr>
          <p:cNvSpPr txBox="1"/>
          <p:nvPr/>
        </p:nvSpPr>
        <p:spPr>
          <a:xfrm>
            <a:off x="4805095" y="1969653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rgbClr val="02058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我们想要</a:t>
            </a:r>
            <a:r>
              <a:rPr kumimoji="1" lang="en-US" altLang="zh-CN" sz="2400" b="0" dirty="0">
                <a:solidFill>
                  <a:srgbClr val="02058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kumimoji="1"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en-US" altLang="zh-CN" sz="24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l-GR" altLang="zh-CN" sz="2400" i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α</a:t>
            </a:r>
            <a:endParaRPr kumimoji="1" lang="zh-CN" altLang="en-US" sz="2400" b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C9F49B0-FD6D-C775-D15A-24368B34FFF1}"/>
              </a:ext>
            </a:extLst>
          </p:cNvPr>
          <p:cNvCxnSpPr/>
          <p:nvPr/>
        </p:nvCxnSpPr>
        <p:spPr>
          <a:xfrm>
            <a:off x="6181097" y="2431318"/>
            <a:ext cx="108012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0482A0B-6E06-9719-B46B-E96D10CC7811}"/>
              </a:ext>
            </a:extLst>
          </p:cNvPr>
          <p:cNvSpPr txBox="1"/>
          <p:nvPr/>
        </p:nvSpPr>
        <p:spPr>
          <a:xfrm>
            <a:off x="6911135" y="3756370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rgbClr val="02058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r>
              <a:rPr kumimoji="1"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en-US" altLang="zh-CN" sz="24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l-GR" altLang="zh-CN" sz="2400" i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α</a:t>
            </a:r>
            <a:endParaRPr kumimoji="1" lang="zh-CN" altLang="en-US" sz="2400" b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  <p:bldP spid="3" grpId="0" animBg="1"/>
      <p:bldP spid="6" grpId="0"/>
      <p:bldP spid="21" grpId="0"/>
      <p:bldP spid="19" grpId="0" animBg="1"/>
      <p:bldP spid="9" grpId="0"/>
      <p:bldP spid="4" grpId="0"/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" name="对象 296">
            <a:extLst>
              <a:ext uri="{FF2B5EF4-FFF2-40B4-BE49-F238E27FC236}">
                <a16:creationId xmlns:a16="http://schemas.microsoft.com/office/drawing/2014/main" id="{C3D73F8F-37BE-4A75-AE8D-DCF67C3532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5656" y="332656"/>
          <a:ext cx="21415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05217" imgH="228917" progId="Equation.DSMT4">
                  <p:embed/>
                </p:oleObj>
              </mc:Choice>
              <mc:Fallback>
                <p:oleObj r:id="rId2" imgW="1105217" imgH="228917" progId="Equation.DSMT4">
                  <p:embed/>
                  <p:pic>
                    <p:nvPicPr>
                      <p:cNvPr id="297" name="对象 296">
                        <a:extLst>
                          <a:ext uri="{FF2B5EF4-FFF2-40B4-BE49-F238E27FC236}">
                            <a16:creationId xmlns:a16="http://schemas.microsoft.com/office/drawing/2014/main" id="{C3D73F8F-37BE-4A75-AE8D-DCF67C3532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32656"/>
                        <a:ext cx="214153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" name="对象 297">
            <a:extLst>
              <a:ext uri="{FF2B5EF4-FFF2-40B4-BE49-F238E27FC236}">
                <a16:creationId xmlns:a16="http://schemas.microsoft.com/office/drawing/2014/main" id="{EA6C67DE-5A1E-4B69-849E-CEBBFC8030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5271" y="1111533"/>
          <a:ext cx="15509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00070" imgH="228818" progId="Equation.DSMT4">
                  <p:embed/>
                </p:oleObj>
              </mc:Choice>
              <mc:Fallback>
                <p:oleObj r:id="rId4" imgW="800070" imgH="228818" progId="Equation.DSMT4">
                  <p:embed/>
                  <p:pic>
                    <p:nvPicPr>
                      <p:cNvPr id="298" name="对象 297">
                        <a:extLst>
                          <a:ext uri="{FF2B5EF4-FFF2-40B4-BE49-F238E27FC236}">
                            <a16:creationId xmlns:a16="http://schemas.microsoft.com/office/drawing/2014/main" id="{EA6C67DE-5A1E-4B69-849E-CEBBFC8030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271" y="1111533"/>
                        <a:ext cx="155098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" name="文本框 299">
            <a:extLst>
              <a:ext uri="{FF2B5EF4-FFF2-40B4-BE49-F238E27FC236}">
                <a16:creationId xmlns:a16="http://schemas.microsoft.com/office/drawing/2014/main" id="{AAB07DD0-903B-4784-ADEA-DF93E6713518}"/>
              </a:ext>
            </a:extLst>
          </p:cNvPr>
          <p:cNvSpPr txBox="1"/>
          <p:nvPr/>
        </p:nvSpPr>
        <p:spPr>
          <a:xfrm>
            <a:off x="191483" y="402623"/>
            <a:ext cx="15115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得到解：</a:t>
            </a:r>
            <a:endParaRPr lang="en-US" altLang="zh-CN" sz="2400" b="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5DB6C7DA-E07F-487E-B634-31F52410D6E9}"/>
                  </a:ext>
                </a:extLst>
              </p:cNvPr>
              <p:cNvSpPr txBox="1"/>
              <p:nvPr/>
            </p:nvSpPr>
            <p:spPr>
              <a:xfrm>
                <a:off x="67584" y="1131419"/>
                <a:ext cx="2844800" cy="425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buFont typeface="Marlett" pitchFamily="2" charset="2"/>
                  <a:buNone/>
                </a:pPr>
                <a:r>
                  <a:rPr lang="zh-CN" altLang="en-US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找到一个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009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满足：</a:t>
                </a:r>
                <a:endParaRPr lang="en-US" altLang="zh-CN" sz="24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5DB6C7DA-E07F-487E-B634-31F52410D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" y="1131419"/>
                <a:ext cx="2844800" cy="425373"/>
              </a:xfrm>
              <a:prstGeom prst="rect">
                <a:avLst/>
              </a:prstGeom>
              <a:blipFill>
                <a:blip r:embed="rId6"/>
                <a:stretch>
                  <a:fillRect t="-20588" b="-3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E42020-6E36-9149-9E5F-A5D8126CCB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6259" y="228883"/>
          <a:ext cx="93503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82708" imgH="457319" progId="Equation.DSMT4">
                  <p:embed/>
                </p:oleObj>
              </mc:Choice>
              <mc:Fallback>
                <p:oleObj r:id="rId7" imgW="482708" imgH="457319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FE42020-6E36-9149-9E5F-A5D8126CCB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259" y="228883"/>
                        <a:ext cx="935037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BD28C6-0642-4623-D9E6-66DB2C0420CD}"/>
                  </a:ext>
                </a:extLst>
              </p:cNvPr>
              <p:cNvSpPr txBox="1"/>
              <p:nvPr/>
            </p:nvSpPr>
            <p:spPr>
              <a:xfrm>
                <a:off x="1331640" y="692207"/>
                <a:ext cx="26162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1600" b="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表示基于初值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sz="1600" b="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解得的</a:t>
                </a:r>
                <a:r>
                  <a:rPr kumimoji="1" lang="en-US" altLang="zh-CN" sz="1600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1" lang="en-US" altLang="zh-CN" sz="1400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sz="1600" b="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kumimoji="1" lang="en-US" altLang="zh-CN" sz="1600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y</a:t>
                </a:r>
                <a:r>
                  <a:rPr kumimoji="1" lang="en-US" altLang="zh-CN" sz="1400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kumimoji="1" lang="zh-CN" altLang="en-US" sz="1600" b="0" i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BD28C6-0642-4623-D9E6-66DB2C04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692207"/>
                <a:ext cx="2616229" cy="338554"/>
              </a:xfrm>
              <a:prstGeom prst="rect">
                <a:avLst/>
              </a:prstGeom>
              <a:blipFill>
                <a:blip r:embed="rId9"/>
                <a:stretch>
                  <a:fillRect l="-962" t="-7143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DF847DF6-F9EC-CAC9-8BCA-DC84DB47F2DE}"/>
              </a:ext>
            </a:extLst>
          </p:cNvPr>
          <p:cNvSpPr/>
          <p:nvPr/>
        </p:nvSpPr>
        <p:spPr>
          <a:xfrm>
            <a:off x="4022721" y="1108217"/>
            <a:ext cx="5121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即</a:t>
            </a:r>
            <a:r>
              <a:rPr kumimoji="1" lang="zh-CN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求方程</a:t>
            </a:r>
            <a:r>
              <a:rPr kumimoji="1"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kumimoji="1"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</a:t>
            </a:r>
            <a:r>
              <a:rPr kumimoji="1"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kumimoji="1"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</a:t>
            </a:r>
            <a:r>
              <a:rPr kumimoji="1" lang="zh-CN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的根</a:t>
            </a:r>
            <a:endParaRPr lang="zh-CN" altLang="en-US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4CB35F-57FD-AC7C-A4C5-7A86FBA24D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3600" y="1144800"/>
            <a:ext cx="2844800" cy="406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90A9120-9664-011B-BA09-822C03FF782E}"/>
                  </a:ext>
                </a:extLst>
              </p:cNvPr>
              <p:cNvSpPr txBox="1"/>
              <p:nvPr/>
            </p:nvSpPr>
            <p:spPr>
              <a:xfrm>
                <a:off x="239484" y="1947025"/>
                <a:ext cx="8364964" cy="759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0000"/>
                  </a:lnSpc>
                  <a:buFont typeface="Marlett" pitchFamily="2" charset="2"/>
                  <a:buNone/>
                </a:pPr>
                <a:r>
                  <a:rPr lang="zh-CN" altLang="en-US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以</a:t>
                </a:r>
                <a:r>
                  <a:rPr lang="zh-CN" altLang="en-US" sz="2400" b="0" dirty="0">
                    <a:solidFill>
                      <a:srgbClr val="C0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割线法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为例，凭经验猜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😂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两个初始斜率值：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，可得到迭代公式：</a:t>
                </a:r>
                <a:endParaRPr lang="en-US" altLang="zh-CN" sz="24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90A9120-9664-011B-BA09-822C03FF7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4" y="1947025"/>
                <a:ext cx="8364964" cy="759760"/>
              </a:xfrm>
              <a:prstGeom prst="rect">
                <a:avLst/>
              </a:prstGeom>
              <a:blipFill>
                <a:blip r:embed="rId11"/>
                <a:stretch>
                  <a:fillRect l="-1061" t="-11475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8F9EDC-9741-1B6A-F067-D8FECBB0B1CD}"/>
                  </a:ext>
                </a:extLst>
              </p:cNvPr>
              <p:cNvSpPr txBox="1"/>
              <p:nvPr/>
            </p:nvSpPr>
            <p:spPr>
              <a:xfrm>
                <a:off x="251520" y="1484784"/>
                <a:ext cx="81212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显然，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仿宋" panose="02010600040101010101" pitchFamily="2" charset="-122"/>
                        <a:cs typeface="+mn-cs"/>
                      </a:rPr>
                      <m:t>𝐹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仿宋" panose="02010600040101010101" pitchFamily="2" charset="-122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仿宋" panose="02010600040101010101" pitchFamily="2" charset="-122"/>
                        <a:cs typeface="+mn-cs"/>
                      </a:rPr>
                      <m:t>)</m:t>
                    </m:r>
                  </m:oMath>
                </a14:m>
                <a:r>
                  <a:rPr lang="zh-CN" altLang="en-US" sz="2400" b="0" dirty="0">
                    <a:solidFill>
                      <a:prstClr val="black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的隐函数，可采用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牛顿法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或者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割线法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rPr>
                  <a:t>求根。</a:t>
                </a:r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8F9EDC-9741-1B6A-F067-D8FECBB0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84784"/>
                <a:ext cx="8121230" cy="461665"/>
              </a:xfrm>
              <a:prstGeom prst="rect">
                <a:avLst/>
              </a:prstGeom>
              <a:blipFill>
                <a:blip r:embed="rId12"/>
                <a:stretch>
                  <a:fillRect l="-1092" t="-13514" r="-46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1CF8E457-E1F0-8CB1-60E8-23AA20DABB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" y="2706785"/>
            <a:ext cx="6781800" cy="6858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F57C2754-FBC3-75D8-5542-192E5C84C146}"/>
              </a:ext>
            </a:extLst>
          </p:cNvPr>
          <p:cNvGrpSpPr/>
          <p:nvPr/>
        </p:nvGrpSpPr>
        <p:grpSpPr>
          <a:xfrm>
            <a:off x="251520" y="3439487"/>
            <a:ext cx="7128792" cy="698500"/>
            <a:chOff x="251520" y="3439487"/>
            <a:chExt cx="7128792" cy="6985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7423FE3-59EC-FE63-82FE-2A274BE4C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81212" y="3439487"/>
              <a:ext cx="5499100" cy="6985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ECA36BF-9B52-806D-FC1B-AC55994A9735}"/>
                    </a:ext>
                  </a:extLst>
                </p:cNvPr>
                <p:cNvSpPr txBox="1"/>
                <p:nvPr/>
              </p:nvSpPr>
              <p:spPr>
                <a:xfrm>
                  <a:off x="251520" y="3603814"/>
                  <a:ext cx="2313788" cy="397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90000"/>
                    </a:lnSpc>
                    <a:buFont typeface="Marlett" pitchFamily="2" charset="2"/>
                    <a:buNone/>
                  </a:pPr>
                  <a:r>
                    <a:rPr lang="zh-CN" altLang="en-US" sz="2200" b="0" dirty="0">
                      <a:solidFill>
                        <a:schemeClr val="tx1"/>
                      </a:solidFill>
                      <a:latin typeface="华文仿宋" panose="02010600040101010101" pitchFamily="2" charset="-122"/>
                      <a:ea typeface="华文仿宋" panose="02010600040101010101" pitchFamily="2" charset="-122"/>
                    </a:rPr>
                    <a:t>代入</a:t>
                  </a:r>
                  <a14:m>
                    <m:oMath xmlns:m="http://schemas.openxmlformats.org/officeDocument/2006/math"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𝐹</m:t>
                      </m:r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(</m:t>
                      </m:r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)</m:t>
                      </m:r>
                    </m:oMath>
                  </a14:m>
                  <a:r>
                    <a:rPr lang="zh-CN" altLang="en-US" sz="2200" b="0" dirty="0">
                      <a:solidFill>
                        <a:schemeClr val="tx1"/>
                      </a:solidFill>
                      <a:latin typeface="华文仿宋" panose="02010600040101010101" pitchFamily="2" charset="-122"/>
                      <a:ea typeface="华文仿宋" panose="02010600040101010101" pitchFamily="2" charset="-122"/>
                    </a:rPr>
                    <a:t>得</a:t>
                  </a:r>
                  <a:endParaRPr lang="en-US" altLang="zh-CN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endParaRPr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ECA36BF-9B52-806D-FC1B-AC55994A9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3603814"/>
                  <a:ext cx="2313788" cy="397609"/>
                </a:xfrm>
                <a:prstGeom prst="rect">
                  <a:avLst/>
                </a:prstGeom>
                <a:blipFill>
                  <a:blip r:embed="rId15"/>
                  <a:stretch>
                    <a:fillRect l="-3261" t="-15625" b="-31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96598AC-08C8-CFF4-DF63-08F3833474E6}"/>
                  </a:ext>
                </a:extLst>
              </p:cNvPr>
              <p:cNvSpPr txBox="1"/>
              <p:nvPr/>
            </p:nvSpPr>
            <p:spPr>
              <a:xfrm>
                <a:off x="251520" y="4397226"/>
                <a:ext cx="8784976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0000"/>
                  </a:lnSpc>
                  <a:buFont typeface="Marlett" pitchFamily="2" charset="2"/>
                  <a:buNone/>
                </a:pPr>
                <a:r>
                  <a:rPr lang="zh-CN" altLang="en-US" sz="2200" b="0" dirty="0">
                    <a:solidFill>
                      <a:schemeClr val="tx1"/>
                    </a:solidFill>
                    <a:ea typeface="华文仿宋" panose="02010600040101010101" pitchFamily="2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b="0" dirty="0">
                    <a:solidFill>
                      <a:schemeClr val="tx1"/>
                    </a:solidFill>
                    <a:ea typeface="华文仿宋" panose="02010600040101010101" pitchFamily="2" charset="-122"/>
                  </a:rPr>
                  <a:t>可以计算出</a:t>
                </a:r>
                <a:r>
                  <a:rPr kumimoji="1" lang="en-US" altLang="zh-CN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1" lang="en-US" altLang="zh-CN" sz="2200" b="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kumimoji="1" lang="en-US" altLang="zh-CN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;</a:t>
                </a:r>
                <a:r>
                  <a:rPr lang="en-US" altLang="zh-CN" sz="2200" b="0" dirty="0">
                    <a:solidFill>
                      <a:schemeClr val="tx1"/>
                    </a:solidFill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kumimoji="1" lang="zh-CN" altLang="en-US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:r>
                  <a:rPr kumimoji="1" lang="en-US" altLang="zh-CN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1" lang="en-US" altLang="zh-CN" sz="2200" b="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kumimoji="1" lang="en-US" altLang="zh-CN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;</a:t>
                </a:r>
                <a:r>
                  <a:rPr lang="en-US" altLang="zh-CN" sz="2200" b="0" dirty="0">
                    <a:solidFill>
                      <a:schemeClr val="tx1"/>
                    </a:solidFill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kumimoji="1" lang="zh-CN" altLang="en-US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，代入上式可以计算</a:t>
                </a:r>
                <a:r>
                  <a:rPr lang="zh-CN" altLang="en-US" sz="2200" b="0" dirty="0">
                    <a:solidFill>
                      <a:schemeClr val="tx1"/>
                    </a:solidFill>
                    <a:ea typeface="华文仿宋" panose="02010600040101010101" pitchFamily="2" charset="-122"/>
                  </a:rPr>
                  <a:t>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2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96598AC-08C8-CFF4-DF63-08F383347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97226"/>
                <a:ext cx="8784976" cy="397032"/>
              </a:xfrm>
              <a:prstGeom prst="rect">
                <a:avLst/>
              </a:prstGeom>
              <a:blipFill>
                <a:blip r:embed="rId16"/>
                <a:stretch>
                  <a:fillRect l="-866" t="-18750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D0F424E-AC4C-3880-7C15-C87BE0230307}"/>
                  </a:ext>
                </a:extLst>
              </p:cNvPr>
              <p:cNvSpPr txBox="1"/>
              <p:nvPr/>
            </p:nvSpPr>
            <p:spPr>
              <a:xfrm>
                <a:off x="251520" y="4835282"/>
                <a:ext cx="8496944" cy="70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0000"/>
                  </a:lnSpc>
                  <a:buFont typeface="Marlett" pitchFamily="2" charset="2"/>
                  <a:buNone/>
                </a:pPr>
                <a:r>
                  <a:rPr lang="zh-CN" altLang="en-US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令初始斜率为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</a:t>
                </a:r>
                <a:r>
                  <a:rPr lang="zh-CN" altLang="en-US" sz="2200" b="0" dirty="0">
                    <a:solidFill>
                      <a:schemeClr val="tx1"/>
                    </a:solidFill>
                    <a:ea typeface="华文仿宋" panose="02010600040101010101" pitchFamily="2" charset="-122"/>
                  </a:rPr>
                  <a:t>可以计算出</a:t>
                </a:r>
                <a:r>
                  <a:rPr kumimoji="1" lang="en-US" altLang="zh-CN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1" lang="en-US" altLang="zh-CN" sz="2200" b="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kumimoji="1" lang="en-US" altLang="zh-CN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;</a:t>
                </a:r>
                <a:r>
                  <a:rPr lang="en-US" altLang="zh-CN" sz="2200" b="0" dirty="0">
                    <a:solidFill>
                      <a:schemeClr val="tx1"/>
                    </a:solidFill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kumimoji="1" lang="zh-CN" altLang="en-US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，和</a:t>
                </a:r>
                <a:r>
                  <a:rPr kumimoji="1" lang="en-US" altLang="zh-CN" sz="2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1" lang="en-US" altLang="zh-CN" sz="2200" b="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2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kumimoji="1" lang="en-US" altLang="zh-CN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;</a:t>
                </a:r>
                <a:r>
                  <a:rPr lang="en-US" altLang="zh-CN" sz="2200" b="0" dirty="0">
                    <a:solidFill>
                      <a:schemeClr val="tx1"/>
                    </a:solidFill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kumimoji="1" lang="zh-CN" altLang="en-US" sz="22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可计算出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，不断迭代，直至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zh-CN" sz="22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kumimoji="1" lang="en-US" altLang="zh-CN" sz="2200" b="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  <m:r>
                          <m:rPr>
                            <m:nor/>
                          </m:rPr>
                          <a:rPr kumimoji="1" lang="en-US" altLang="zh-CN" sz="2200" b="0" dirty="0">
                            <a:solidFill>
                              <a:schemeClr val="tx1"/>
                            </a:solidFill>
                            <a:latin typeface="华文仿宋" panose="02010600040101010101" pitchFamily="2" charset="-122"/>
                            <a:ea typeface="华文仿宋" panose="02010600040101010101" pitchFamily="2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1" lang="en-US" altLang="zh-CN" sz="22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b</m:t>
                        </m:r>
                        <m:r>
                          <m:rPr>
                            <m:nor/>
                          </m:rPr>
                          <a:rPr kumimoji="1" lang="en-US" altLang="zh-CN" sz="2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;</m:t>
                        </m:r>
                        <m:r>
                          <m:rPr>
                            <m:nor/>
                          </m:rPr>
                          <a:rPr lang="en-US" altLang="zh-CN" sz="2200" b="0" dirty="0">
                            <a:solidFill>
                              <a:schemeClr val="tx1"/>
                            </a:solidFill>
                            <a:ea typeface="华文仿宋" panose="02010600040101010101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1" lang="en-US" altLang="zh-CN" sz="2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kumimoji="1"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kumimoji="1"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&lt;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。</a:t>
                </a:r>
                <a:endParaRPr lang="en-US" altLang="zh-CN" sz="22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D0F424E-AC4C-3880-7C15-C87BE0230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835282"/>
                <a:ext cx="8496944" cy="704167"/>
              </a:xfrm>
              <a:prstGeom prst="rect">
                <a:avLst/>
              </a:prstGeom>
              <a:blipFill>
                <a:blip r:embed="rId17"/>
                <a:stretch>
                  <a:fillRect l="-896" t="-10526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3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8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" name="对象 296">
            <a:extLst>
              <a:ext uri="{FF2B5EF4-FFF2-40B4-BE49-F238E27FC236}">
                <a16:creationId xmlns:a16="http://schemas.microsoft.com/office/drawing/2014/main" id="{C3D73F8F-37BE-4A75-AE8D-DCF67C353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344827"/>
              </p:ext>
            </p:extLst>
          </p:nvPr>
        </p:nvGraphicFramePr>
        <p:xfrm>
          <a:off x="1475656" y="332656"/>
          <a:ext cx="21415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05217" imgH="228917" progId="Equation.DSMT4">
                  <p:embed/>
                </p:oleObj>
              </mc:Choice>
              <mc:Fallback>
                <p:oleObj r:id="rId2" imgW="1105217" imgH="228917" progId="Equation.DSMT4">
                  <p:embed/>
                  <p:pic>
                    <p:nvPicPr>
                      <p:cNvPr id="297" name="对象 296">
                        <a:extLst>
                          <a:ext uri="{FF2B5EF4-FFF2-40B4-BE49-F238E27FC236}">
                            <a16:creationId xmlns:a16="http://schemas.microsoft.com/office/drawing/2014/main" id="{C3D73F8F-37BE-4A75-AE8D-DCF67C3532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32656"/>
                        <a:ext cx="214153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" name="对象 297">
            <a:extLst>
              <a:ext uri="{FF2B5EF4-FFF2-40B4-BE49-F238E27FC236}">
                <a16:creationId xmlns:a16="http://schemas.microsoft.com/office/drawing/2014/main" id="{EA6C67DE-5A1E-4B69-849E-CEBBFC80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132800"/>
              </p:ext>
            </p:extLst>
          </p:nvPr>
        </p:nvGraphicFramePr>
        <p:xfrm>
          <a:off x="2505271" y="1111533"/>
          <a:ext cx="15509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00070" imgH="228818" progId="Equation.DSMT4">
                  <p:embed/>
                </p:oleObj>
              </mc:Choice>
              <mc:Fallback>
                <p:oleObj r:id="rId4" imgW="800070" imgH="228818" progId="Equation.DSMT4">
                  <p:embed/>
                  <p:pic>
                    <p:nvPicPr>
                      <p:cNvPr id="298" name="对象 297">
                        <a:extLst>
                          <a:ext uri="{FF2B5EF4-FFF2-40B4-BE49-F238E27FC236}">
                            <a16:creationId xmlns:a16="http://schemas.microsoft.com/office/drawing/2014/main" id="{EA6C67DE-5A1E-4B69-849E-CEBBFC8030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271" y="1111533"/>
                        <a:ext cx="155098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" name="文本框 299">
            <a:extLst>
              <a:ext uri="{FF2B5EF4-FFF2-40B4-BE49-F238E27FC236}">
                <a16:creationId xmlns:a16="http://schemas.microsoft.com/office/drawing/2014/main" id="{AAB07DD0-903B-4784-ADEA-DF93E6713518}"/>
              </a:ext>
            </a:extLst>
          </p:cNvPr>
          <p:cNvSpPr txBox="1"/>
          <p:nvPr/>
        </p:nvSpPr>
        <p:spPr>
          <a:xfrm>
            <a:off x="191483" y="402623"/>
            <a:ext cx="15115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得到解：</a:t>
            </a:r>
            <a:endParaRPr lang="en-US" altLang="zh-CN" sz="2400" b="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5DB6C7DA-E07F-487E-B634-31F52410D6E9}"/>
                  </a:ext>
                </a:extLst>
              </p:cNvPr>
              <p:cNvSpPr txBox="1"/>
              <p:nvPr/>
            </p:nvSpPr>
            <p:spPr>
              <a:xfrm>
                <a:off x="67584" y="1131419"/>
                <a:ext cx="2844800" cy="425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buFont typeface="Marlett" pitchFamily="2" charset="2"/>
                  <a:buNone/>
                </a:pPr>
                <a:r>
                  <a:rPr lang="zh-CN" altLang="en-US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找到一个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009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满足：</a:t>
                </a:r>
                <a:endParaRPr lang="en-US" altLang="zh-CN" sz="24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5DB6C7DA-E07F-487E-B634-31F52410D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" y="1131419"/>
                <a:ext cx="2844800" cy="425373"/>
              </a:xfrm>
              <a:prstGeom prst="rect">
                <a:avLst/>
              </a:prstGeom>
              <a:blipFill>
                <a:blip r:embed="rId6"/>
                <a:stretch>
                  <a:fillRect t="-20588" b="-3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Rectangle 3">
            <a:extLst>
              <a:ext uri="{FF2B5EF4-FFF2-40B4-BE49-F238E27FC236}">
                <a16:creationId xmlns:a16="http://schemas.microsoft.com/office/drawing/2014/main" id="{CBC84F4E-E4C4-41F2-8350-055805552A16}"/>
              </a:ext>
            </a:extLst>
          </p:cNvPr>
          <p:cNvSpPr txBox="1">
            <a:spLocks noChangeArrowheads="1"/>
          </p:cNvSpPr>
          <p:nvPr/>
        </p:nvSpPr>
        <p:spPr>
          <a:xfrm>
            <a:off x="628649" y="190187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Marlett" pitchFamily="2" charset="2"/>
              <a:buNone/>
            </a:pPr>
            <a:endParaRPr lang="zh-CN" altLang="en-US" b="0" dirty="0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FE42020-6E36-9149-9E5F-A5D8126CCB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591558"/>
              </p:ext>
            </p:extLst>
          </p:nvPr>
        </p:nvGraphicFramePr>
        <p:xfrm>
          <a:off x="4056259" y="228883"/>
          <a:ext cx="93503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82708" imgH="457319" progId="Equation.DSMT4">
                  <p:embed/>
                </p:oleObj>
              </mc:Choice>
              <mc:Fallback>
                <p:oleObj r:id="rId7" imgW="482708" imgH="457319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D512C07-CDE1-4EE6-9524-210D2B95C5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259" y="228883"/>
                        <a:ext cx="935037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BD28C6-0642-4623-D9E6-66DB2C0420CD}"/>
                  </a:ext>
                </a:extLst>
              </p:cNvPr>
              <p:cNvSpPr txBox="1"/>
              <p:nvPr/>
            </p:nvSpPr>
            <p:spPr>
              <a:xfrm>
                <a:off x="1331640" y="692207"/>
                <a:ext cx="26162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1600" b="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表示基于初值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sz="1600" b="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解得的</a:t>
                </a:r>
                <a:r>
                  <a:rPr kumimoji="1" lang="en-US" altLang="zh-CN" sz="1600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1" lang="en-US" altLang="zh-CN" sz="1400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sz="1600" b="0" dirty="0">
                    <a:solidFill>
                      <a:srgbClr val="C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kumimoji="1" lang="en-US" altLang="zh-CN" sz="1600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y</a:t>
                </a:r>
                <a:r>
                  <a:rPr kumimoji="1" lang="en-US" altLang="zh-CN" sz="1400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kumimoji="1" lang="zh-CN" altLang="en-US" sz="1600" b="0" i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BD28C6-0642-4623-D9E6-66DB2C04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692207"/>
                <a:ext cx="2616229" cy="338554"/>
              </a:xfrm>
              <a:prstGeom prst="rect">
                <a:avLst/>
              </a:prstGeom>
              <a:blipFill>
                <a:blip r:embed="rId9"/>
                <a:stretch>
                  <a:fillRect l="-962" t="-7143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66A3384B-0476-4018-2B4D-C4DB5708F23A}"/>
              </a:ext>
            </a:extLst>
          </p:cNvPr>
          <p:cNvGrpSpPr/>
          <p:nvPr/>
        </p:nvGrpSpPr>
        <p:grpSpPr>
          <a:xfrm>
            <a:off x="1549400" y="1766993"/>
            <a:ext cx="6045200" cy="4686343"/>
            <a:chOff x="1549400" y="1766993"/>
            <a:chExt cx="6045200" cy="4686343"/>
          </a:xfrm>
        </p:grpSpPr>
        <p:pic>
          <p:nvPicPr>
            <p:cNvPr id="306" name="Picture 2">
              <a:extLst>
                <a:ext uri="{FF2B5EF4-FFF2-40B4-BE49-F238E27FC236}">
                  <a16:creationId xmlns:a16="http://schemas.microsoft.com/office/drawing/2014/main" id="{C0781E4E-DD8B-4B76-972B-CCC9F4FCA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400" y="1766993"/>
              <a:ext cx="6045200" cy="440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5" name="文本框 294">
              <a:extLst>
                <a:ext uri="{FF2B5EF4-FFF2-40B4-BE49-F238E27FC236}">
                  <a16:creationId xmlns:a16="http://schemas.microsoft.com/office/drawing/2014/main" id="{12DF3C00-F0D0-4277-AEBD-323F3907EBF7}"/>
                </a:ext>
              </a:extLst>
            </p:cNvPr>
            <p:cNvSpPr txBox="1"/>
            <p:nvPr/>
          </p:nvSpPr>
          <p:spPr>
            <a:xfrm>
              <a:off x="3828796" y="5991671"/>
              <a:ext cx="148640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  <a:latin typeface="Heiti SC Medium" pitchFamily="2" charset="-128"/>
                  <a:ea typeface="Heiti SC Medium" pitchFamily="2" charset="-128"/>
                </a:rPr>
                <a:t>打靶法</a:t>
              </a:r>
              <a:endParaRPr lang="zh-CN" altLang="en-US" sz="2400" b="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D604EAA-A084-9B4D-9D2A-AA98AA98A33E}"/>
                </a:ext>
              </a:extLst>
            </p:cNvPr>
            <p:cNvSpPr txBox="1"/>
            <p:nvPr/>
          </p:nvSpPr>
          <p:spPr>
            <a:xfrm>
              <a:off x="2699791" y="5078906"/>
              <a:ext cx="3744416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  <a:buFont typeface="Marlett" pitchFamily="2" charset="2"/>
                <a:buNone/>
              </a:pPr>
              <a:r>
                <a:rPr lang="zh-CN" altLang="en-US" b="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反复调整初始时刻的斜率值</a:t>
              </a:r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y’</a:t>
              </a:r>
              <a:r>
                <a: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)=</a:t>
              </a:r>
              <a:r>
                <a:rPr lang="en-US" altLang="zh-CN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𝛼</a:t>
              </a:r>
              <a:r>
                <a:rPr lang="zh-CN" altLang="en-US" b="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，使得</a:t>
              </a:r>
              <a:r>
                <a:rPr lang="zh-CN" altLang="en-US" b="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解曲线能够命中</a:t>
              </a:r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)=</a:t>
              </a:r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zh-CN" altLang="en-US" b="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。</a:t>
              </a:r>
              <a:endParaRPr lang="en-US" altLang="zh-CN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B35B69-51C2-633B-6AD5-257183B01E2F}"/>
                </a:ext>
              </a:extLst>
            </p:cNvPr>
            <p:cNvSpPr/>
            <p:nvPr/>
          </p:nvSpPr>
          <p:spPr bwMode="auto">
            <a:xfrm>
              <a:off x="6217200" y="2952000"/>
              <a:ext cx="72008" cy="7200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algn="l">
                <a:spcBef>
                  <a:spcPct val="20000"/>
                </a:spcBef>
              </a:pPr>
              <a:endParaRPr kumimoji="1"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9B84D7D-C17B-2AB0-3B75-7E175FF825A5}"/>
                </a:ext>
              </a:extLst>
            </p:cNvPr>
            <p:cNvSpPr txBox="1"/>
            <p:nvPr/>
          </p:nvSpPr>
          <p:spPr>
            <a:xfrm>
              <a:off x="3617193" y="339938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0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过于依赖经验！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DF847DF6-F9EC-CAC9-8BCA-DC84DB47F2DE}"/>
              </a:ext>
            </a:extLst>
          </p:cNvPr>
          <p:cNvSpPr/>
          <p:nvPr/>
        </p:nvSpPr>
        <p:spPr>
          <a:xfrm>
            <a:off x="4022721" y="1108217"/>
            <a:ext cx="5121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即</a:t>
            </a:r>
            <a:r>
              <a:rPr kumimoji="1" lang="zh-CN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求方程</a:t>
            </a:r>
            <a:r>
              <a:rPr kumimoji="1"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kumimoji="1"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</a:t>
            </a:r>
            <a:r>
              <a:rPr kumimoji="1"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kumimoji="1"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</a:t>
            </a:r>
            <a:r>
              <a:rPr kumimoji="1" lang="zh-CN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的根</a:t>
            </a:r>
            <a:endParaRPr lang="zh-CN" altLang="en-US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4CB35F-57FD-AC7C-A4C5-7A86FBA24D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3600" y="1144800"/>
            <a:ext cx="2844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57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281DE1-A808-8640-BFDF-C5F726334D94}"/>
              </a:ext>
            </a:extLst>
          </p:cNvPr>
          <p:cNvSpPr txBox="1"/>
          <p:nvPr/>
        </p:nvSpPr>
        <p:spPr>
          <a:xfrm>
            <a:off x="113804" y="844028"/>
            <a:ext cx="9138716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若方程是线性的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，则可利用</a:t>
            </a: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解的线性结构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两个特殊的初值问题：</a:t>
            </a:r>
            <a:endParaRPr lang="en-US" altLang="zh-CN" sz="2400" b="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331A1C-86A4-8640-AE5C-83839EB984AE}"/>
              </a:ext>
            </a:extLst>
          </p:cNvPr>
          <p:cNvSpPr/>
          <p:nvPr/>
        </p:nvSpPr>
        <p:spPr>
          <a:xfrm>
            <a:off x="5992914" y="551491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教材</a:t>
            </a:r>
            <a:r>
              <a:rPr kumimoji="1"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369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69841F-AAD6-A441-AD5A-407622B5A4DD}"/>
              </a:ext>
            </a:extLst>
          </p:cNvPr>
          <p:cNvSpPr txBox="1"/>
          <p:nvPr/>
        </p:nvSpPr>
        <p:spPr>
          <a:xfrm>
            <a:off x="323528" y="1268760"/>
            <a:ext cx="78452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设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分别为以下两个二阶方程</a:t>
            </a:r>
            <a:r>
              <a:rPr lang="zh-CN" altLang="en-US" sz="2400" b="0" dirty="0">
                <a:solidFill>
                  <a:srgbClr val="FF0000"/>
                </a:solidFill>
                <a:highlight>
                  <a:srgbClr val="FFFF00"/>
                </a:highlight>
                <a:latin typeface="华文仿宋" panose="02010600040101010101" pitchFamily="2" charset="-122"/>
                <a:ea typeface="华文仿宋" panose="02010600040101010101" pitchFamily="2" charset="-122"/>
              </a:rPr>
              <a:t>初值问题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的唯一解：</a:t>
            </a:r>
            <a:endParaRPr lang="en-US" altLang="zh-CN" sz="2400" b="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AD2EFF-65D5-2048-8307-FD543282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0808"/>
            <a:ext cx="3771900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755D6C-ED39-5D4A-BA98-419A819F3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348" y="1732134"/>
            <a:ext cx="2933700" cy="1092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3565041-36C2-F24A-A3BB-7C12F6745B5D}"/>
              </a:ext>
            </a:extLst>
          </p:cNvPr>
          <p:cNvSpPr txBox="1"/>
          <p:nvPr/>
        </p:nvSpPr>
        <p:spPr>
          <a:xfrm>
            <a:off x="329828" y="2987824"/>
            <a:ext cx="64087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则线性组合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)+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Cv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为二阶方程</a:t>
            </a:r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201B35-FD2D-A548-BA67-CD9C5A503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348" y="3022390"/>
            <a:ext cx="3594100" cy="355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52E7F01-2E21-B040-987D-0E97B7309992}"/>
              </a:ext>
            </a:extLst>
          </p:cNvPr>
          <p:cNvSpPr txBox="1"/>
          <p:nvPr/>
        </p:nvSpPr>
        <p:spPr>
          <a:xfrm>
            <a:off x="329828" y="3373674"/>
            <a:ext cx="64087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的一个解。因为：</a:t>
            </a:r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9DFE58-55EB-2C45-BDC6-946655A19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92" y="3817384"/>
            <a:ext cx="7262840" cy="11000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C134162-2FAB-EC41-8BB1-944D1D666020}"/>
              </a:ext>
            </a:extLst>
          </p:cNvPr>
          <p:cNvSpPr txBox="1"/>
          <p:nvPr/>
        </p:nvSpPr>
        <p:spPr>
          <a:xfrm>
            <a:off x="329828" y="4869160"/>
            <a:ext cx="64087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将边值条件代入</a:t>
            </a:r>
            <a:r>
              <a:rPr lang="en-US" altLang="zh-CN" sz="22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2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)+</a:t>
            </a:r>
            <a:r>
              <a:rPr lang="en-US" altLang="zh-CN" sz="22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Cv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得</a:t>
            </a:r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BB99968-164E-4245-BF04-870D66143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972" y="5335488"/>
            <a:ext cx="2997200" cy="6858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18AC23F-D788-A245-84B7-1D53ACA6E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552" y="5451016"/>
            <a:ext cx="2730500" cy="381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8FA1884-0ED9-2D45-B869-C513466FD27C}"/>
              </a:ext>
            </a:extLst>
          </p:cNvPr>
          <p:cNvSpPr txBox="1"/>
          <p:nvPr/>
        </p:nvSpPr>
        <p:spPr>
          <a:xfrm>
            <a:off x="329828" y="6115467"/>
            <a:ext cx="64087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当</a:t>
            </a:r>
            <a:r>
              <a:rPr lang="en-US" altLang="zh-CN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时，方程的唯一解为</a:t>
            </a:r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229F6D0-CE66-AD49-A844-E6F8A3A18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868" y="6187232"/>
            <a:ext cx="990600" cy="3048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1E9E83A-3DBC-1D40-B6E8-E4D2DE503C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4516" y="5985496"/>
            <a:ext cx="3149600" cy="698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D7F32C-02AE-ADAF-5E64-DBFE880B21C6}"/>
              </a:ext>
            </a:extLst>
          </p:cNvPr>
          <p:cNvSpPr txBox="1"/>
          <p:nvPr/>
        </p:nvSpPr>
        <p:spPr>
          <a:xfrm>
            <a:off x="3799230" y="2100168"/>
            <a:ext cx="147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CFCA0E-0B61-DFB2-03AA-24F07AF4CCB4}"/>
              </a:ext>
            </a:extLst>
          </p:cNvPr>
          <p:cNvSpPr txBox="1"/>
          <p:nvPr/>
        </p:nvSpPr>
        <p:spPr>
          <a:xfrm>
            <a:off x="7571130" y="2100167"/>
            <a:ext cx="147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ECE1A1-6217-8D5F-F044-427D0BBE81BF}"/>
              </a:ext>
            </a:extLst>
          </p:cNvPr>
          <p:cNvSpPr txBox="1"/>
          <p:nvPr/>
        </p:nvSpPr>
        <p:spPr>
          <a:xfrm>
            <a:off x="2555776" y="203448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线性打靶法</a:t>
            </a:r>
          </a:p>
        </p:txBody>
      </p:sp>
    </p:spTree>
    <p:extLst>
      <p:ext uri="{BB962C8B-B14F-4D97-AF65-F5344CB8AC3E}">
        <p14:creationId xmlns:p14="http://schemas.microsoft.com/office/powerpoint/2010/main" val="17386487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429E910-F82B-4F10-9B83-F2C3999D47A4}"/>
              </a:ext>
            </a:extLst>
          </p:cNvPr>
          <p:cNvSpPr txBox="1"/>
          <p:nvPr/>
        </p:nvSpPr>
        <p:spPr>
          <a:xfrm>
            <a:off x="251520" y="764704"/>
            <a:ext cx="7704856" cy="558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L=</a:t>
            </a:r>
            <a:r>
              <a:rPr lang="en-US" altLang="zh-CN" sz="1600" b="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linsht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(F1, F2, a, b, alpha, beta, M)</a:t>
            </a:r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- F1 and F2 are the systems of first-order equations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 representing the I.V.P.'s (9) and (10), respectively;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 input as M-file functions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a and b are the endpoints of the interval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</a:t>
            </a:r>
            <a:r>
              <a:rPr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 = x(a) 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beta = x(b)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the boundary conditions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M is the number of steps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- L = [T' X]; where T' is the (M+1) x 1 vector of abscissas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 and X is the (M+1) x 1 vector of ordinates</a:t>
            </a:r>
          </a:p>
          <a:p>
            <a:pPr algn="l"/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Za=[alpha,0];</a:t>
            </a:r>
          </a:p>
          <a:p>
            <a:pPr algn="l"/>
            <a:r>
              <a:rPr lang="pl-PL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[T,Z]=rk</a:t>
            </a:r>
            <a:r>
              <a:rPr lang="pl-PL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l-PL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4(F1,a,b,Za,M);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U=Z(:,1);</a:t>
            </a:r>
          </a:p>
          <a:p>
            <a:pPr algn="l"/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%Solve the system F2</a:t>
            </a:r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Za=[0,1];</a:t>
            </a:r>
          </a:p>
          <a:p>
            <a:pPr algn="l"/>
            <a:r>
              <a:rPr lang="pl-PL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[T,Z]=rk</a:t>
            </a:r>
            <a:r>
              <a:rPr lang="pl-PL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l-PL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4(F2,a,b,Za,M);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V=Z(:,1);</a:t>
            </a:r>
          </a:p>
          <a:p>
            <a:pPr algn="l"/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%Calculate the solution to the boundary value problem</a:t>
            </a:r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l-PL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X=U+(beta-U(M+1))*V/V(M+1);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L=[T' X];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5FFBE2-421B-F446-AADE-57B6856A6120}"/>
              </a:ext>
            </a:extLst>
          </p:cNvPr>
          <p:cNvSpPr txBox="1"/>
          <p:nvPr/>
        </p:nvSpPr>
        <p:spPr>
          <a:xfrm>
            <a:off x="5364088" y="980728"/>
            <a:ext cx="3392275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371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和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F2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函数的定义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C81A1-8408-554B-85C1-AC1CB288BB2C}"/>
              </a:ext>
            </a:extLst>
          </p:cNvPr>
          <p:cNvSpPr txBox="1"/>
          <p:nvPr/>
        </p:nvSpPr>
        <p:spPr>
          <a:xfrm>
            <a:off x="2618910" y="203448"/>
            <a:ext cx="390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线性打靶法的程序实现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0664DD-85C7-3748-AFE7-815E3B6DAF66}"/>
              </a:ext>
            </a:extLst>
          </p:cNvPr>
          <p:cNvSpPr/>
          <p:nvPr/>
        </p:nvSpPr>
        <p:spPr>
          <a:xfrm>
            <a:off x="5184576" y="2924944"/>
            <a:ext cx="3635896" cy="3877985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[T,Z]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rks4</a:t>
            </a:r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(F,a,b,Za,M)</a:t>
            </a:r>
          </a:p>
          <a:p>
            <a:pPr algn="l"/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h=(b-a)/M;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T=zeros(1,M+1);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Z=zeros(M+1,length(Za));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T=a:h:b;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Z(1,:)=Za;</a:t>
            </a:r>
          </a:p>
          <a:p>
            <a:pPr algn="l"/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j=1:M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k1=h*F(T(j),Z(j,:));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k2=h*F(T(j)+h/2,Z(j,:)+k1/2);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k3=h*F(T(j)+h/2,Z(j,:)+k2/2);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k4=h*F(T(j)+h,Z(j,:)+k3);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Z(j+1,:)=Z(j,:)+(k1+2*k2+2*k3+k4)/6;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14E17D-81A4-4E40-93B9-D40E0612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00" y="6077912"/>
            <a:ext cx="3149600" cy="698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DAC88F-1CF3-87CE-6403-5AA00202E494}"/>
              </a:ext>
            </a:extLst>
          </p:cNvPr>
          <p:cNvSpPr txBox="1"/>
          <p:nvPr/>
        </p:nvSpPr>
        <p:spPr>
          <a:xfrm>
            <a:off x="5548344" y="3162454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方程</a:t>
            </a:r>
            <a:r>
              <a:rPr kumimoji="1" lang="zh-CN" altLang="en-US" sz="1600" dirty="0">
                <a:solidFill>
                  <a:srgbClr val="C00000"/>
                </a:solidFill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组</a:t>
            </a:r>
            <a:r>
              <a:rPr kumimoji="1" lang="zh-CN" altLang="en-US" sz="16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</a:t>
            </a:r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600" b="0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阶龙格</a:t>
            </a:r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1600" b="0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库塔法</a:t>
            </a:r>
            <a:endParaRPr kumimoji="1" lang="zh-CN" altLang="en-US" sz="1600" b="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9B532F-7AD4-8962-8F15-E5A71FECBEA6}"/>
              </a:ext>
            </a:extLst>
          </p:cNvPr>
          <p:cNvSpPr txBox="1"/>
          <p:nvPr/>
        </p:nvSpPr>
        <p:spPr>
          <a:xfrm>
            <a:off x="7127627" y="2483604"/>
            <a:ext cx="1041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y"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742B833-565A-AE0E-C36B-928763FBC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491994"/>
              </p:ext>
            </p:extLst>
          </p:nvPr>
        </p:nvGraphicFramePr>
        <p:xfrm>
          <a:off x="7623331" y="3582197"/>
          <a:ext cx="1133032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516">
                  <a:extLst>
                    <a:ext uri="{9D8B030D-6E8A-4147-A177-3AD203B41FA5}">
                      <a16:colId xmlns:a16="http://schemas.microsoft.com/office/drawing/2014/main" val="601997730"/>
                    </a:ext>
                  </a:extLst>
                </a:gridCol>
                <a:gridCol w="566516">
                  <a:extLst>
                    <a:ext uri="{9D8B030D-6E8A-4147-A177-3AD203B41FA5}">
                      <a16:colId xmlns:a16="http://schemas.microsoft.com/office/drawing/2014/main" val="231615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400" i="1" baseline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1400" i="0" baseline="-25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i="0" baseline="-250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400" i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y'</a:t>
                      </a:r>
                      <a:r>
                        <a:rPr kumimoji="1" lang="en-US" altLang="zh-CN" sz="1200" i="0" baseline="-25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49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53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5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45350"/>
                  </a:ext>
                </a:extLst>
              </a:tr>
              <a:tr h="18288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i="1" baseline="0" dirty="0" err="1">
                          <a:solidFill>
                            <a:srgbClr val="005493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1400" i="1" baseline="-25000" dirty="0" err="1">
                          <a:solidFill>
                            <a:srgbClr val="005493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altLang="en-US" sz="1400" i="1" baseline="-25000" dirty="0">
                        <a:solidFill>
                          <a:srgbClr val="00549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i="1" dirty="0" err="1">
                          <a:solidFill>
                            <a:srgbClr val="005493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y'</a:t>
                      </a:r>
                      <a:r>
                        <a:rPr kumimoji="1" lang="en-US" altLang="zh-CN" sz="1200" i="1" baseline="-25000" dirty="0" err="1">
                          <a:solidFill>
                            <a:srgbClr val="005493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altLang="en-US" sz="1400" i="1" dirty="0">
                        <a:solidFill>
                          <a:srgbClr val="00549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5791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A327619-8632-8888-0415-6BD873393418}"/>
              </a:ext>
            </a:extLst>
          </p:cNvPr>
          <p:cNvSpPr txBox="1"/>
          <p:nvPr/>
        </p:nvSpPr>
        <p:spPr>
          <a:xfrm>
            <a:off x="7308304" y="439704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endParaRPr kumimoji="1" lang="zh-CN" altLang="en-US" sz="2400" i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D6874A-6951-26D4-44C9-C9EA114DD280}"/>
              </a:ext>
            </a:extLst>
          </p:cNvPr>
          <p:cNvSpPr txBox="1"/>
          <p:nvPr/>
        </p:nvSpPr>
        <p:spPr>
          <a:xfrm>
            <a:off x="7740352" y="3244334"/>
            <a:ext cx="43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2413AF-0549-BBDB-A9A5-7A22CC0E06CA}"/>
              </a:ext>
            </a:extLst>
          </p:cNvPr>
          <p:cNvSpPr txBox="1"/>
          <p:nvPr/>
        </p:nvSpPr>
        <p:spPr>
          <a:xfrm>
            <a:off x="8248357" y="3253124"/>
            <a:ext cx="432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y'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AABCE8-5DB4-F015-0E8A-7D4D77C6760D}"/>
              </a:ext>
            </a:extLst>
          </p:cNvPr>
          <p:cNvSpPr txBox="1"/>
          <p:nvPr/>
        </p:nvSpPr>
        <p:spPr>
          <a:xfrm>
            <a:off x="5879618" y="6373482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1600" b="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1,2,3,4</a:t>
            </a:r>
            <a:r>
              <a:rPr kumimoji="1" lang="zh-CN" altLang="en-US" sz="16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都是多维数组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B8BF1C-17FB-1289-C37E-5FCA80D4BBF2}"/>
              </a:ext>
            </a:extLst>
          </p:cNvPr>
          <p:cNvSpPr txBox="1"/>
          <p:nvPr/>
        </p:nvSpPr>
        <p:spPr>
          <a:xfrm>
            <a:off x="6732241" y="108791"/>
            <a:ext cx="2411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F1/F2</a:t>
            </a:r>
            <a:r>
              <a:rPr kumimoji="1" lang="zh-CN" altLang="en-US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的作用是从</a:t>
            </a:r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1" lang="zh-CN" altLang="en-US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中取当前点处的</a:t>
            </a:r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kumimoji="1" lang="zh-CN" altLang="en-US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y’</a:t>
            </a:r>
            <a:r>
              <a:rPr kumimoji="1" lang="zh-CN" altLang="en-US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值算</a:t>
            </a:r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y"</a:t>
            </a:r>
            <a:r>
              <a:rPr kumimoji="1" lang="zh-CN" altLang="en-US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值，返回斜率</a:t>
            </a:r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y’</a:t>
            </a:r>
            <a:r>
              <a:rPr kumimoji="1" lang="zh-CN" altLang="en-US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16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y"</a:t>
            </a:r>
            <a:endParaRPr kumimoji="1" lang="zh-CN" altLang="en-US" sz="1600" b="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EC861A-0BC7-2345-2255-085C3AE0E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04" y="1476035"/>
            <a:ext cx="259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83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>
            <a:extLst>
              <a:ext uri="{FF2B5EF4-FFF2-40B4-BE49-F238E27FC236}">
                <a16:creationId xmlns:a16="http://schemas.microsoft.com/office/drawing/2014/main" id="{5207AE56-F090-4108-9B83-DDCEBEEDEE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581012"/>
            <a:ext cx="8640960" cy="3594696"/>
          </a:xfrm>
        </p:spPr>
        <p:txBody>
          <a:bodyPr/>
          <a:lstStyle/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90000"/>
              </a:lnSpc>
              <a:buFont typeface="Marlett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二阶导数中心差商近似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90000"/>
              </a:lnSpc>
              <a:buFont typeface="Marlett" pitchFamily="2" charset="2"/>
              <a:buNone/>
            </a:pP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F0F0BC8A-C8FF-4C6F-BCC7-EC1C12E784FA}"/>
                  </a:ext>
                </a:extLst>
              </p:cNvPr>
              <p:cNvSpPr txBox="1"/>
              <p:nvPr/>
            </p:nvSpPr>
            <p:spPr bwMode="auto">
              <a:xfrm>
                <a:off x="1044742" y="1253774"/>
                <a:ext cx="6287219" cy="2161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 smtClean="0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″</m:t>
                        </m:r>
                      </m:sup>
                    </m:sSup>
                    <m:d>
                      <m:dPr>
                        <m:ctrlP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800" i="1">
                        <a:solidFill>
                          <a:srgbClr val="000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solidFill>
                      <a:srgbClr val="000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1" i="1" smtClean="0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1" i="1" smtClean="0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zh-CN" sz="2800" i="1" dirty="0">
                  <a:solidFill>
                    <a:srgbClr val="0000A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800" dirty="0">
                    <a:solidFill>
                      <a:srgbClr val="0000A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zh-CN" altLang="en-US" sz="2800" dirty="0">
                    <a:solidFill>
                      <a:srgbClr val="0000A0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altLang="zh-CN" sz="2800" b="1" i="1" smtClean="0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f>
                          <m:fPr>
                            <m:ctrlP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800" i="1">
                                    <a:solidFill>
                                      <a:srgbClr val="0000A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num>
                      <m:den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zh-CN" sz="2800" dirty="0">
                  <a:solidFill>
                    <a:srgbClr val="0000A0"/>
                  </a:solidFill>
                </a:endParaRPr>
              </a:p>
              <a:p>
                <a:pPr algn="l"/>
                <a:r>
                  <a:rPr lang="en-US" altLang="zh-CN" sz="2800" i="1" dirty="0">
                    <a:solidFill>
                      <a:srgbClr val="0000A0"/>
                    </a:solidFill>
                    <a:latin typeface="Cambria Math" panose="02040503050406030204" pitchFamily="18" charset="0"/>
                  </a:rPr>
                  <a:t>             </a:t>
                </a:r>
                <a:r>
                  <a:rPr lang="en-US" altLang="zh-CN" sz="2800" dirty="0">
                    <a:solidFill>
                      <a:srgbClr val="0000A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sz="2800" i="1" dirty="0">
                    <a:solidFill>
                      <a:srgbClr val="0000A0"/>
                    </a:solidFill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)−2</m:t>
                        </m:r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800" i="1" smtClean="0">
                            <a:solidFill>
                              <a:srgbClr val="000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zh-CN" altLang="en-US" sz="2800" i="1">
                                <a:solidFill>
                                  <a:srgbClr val="000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800" dirty="0"/>
                  <a:t>     </a:t>
                </a:r>
              </a:p>
            </p:txBody>
          </p:sp>
        </mc:Choice>
        <mc:Fallback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F0F0BC8A-C8FF-4C6F-BCC7-EC1C12E7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742" y="1253774"/>
                <a:ext cx="6287219" cy="2161537"/>
              </a:xfrm>
              <a:prstGeom prst="rect">
                <a:avLst/>
              </a:prstGeom>
              <a:blipFill>
                <a:blip r:embed="rId3"/>
                <a:stretch>
                  <a:fillRect b="-40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5922F78E-D0B3-48FC-B3E2-0FDD6A505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2010" y="2210938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二阶精度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5D4F6BE-30B1-40CC-8144-80F3026195BF}"/>
              </a:ext>
            </a:extLst>
          </p:cNvPr>
          <p:cNvSpPr txBox="1">
            <a:spLocks noChangeArrowheads="1"/>
          </p:cNvSpPr>
          <p:nvPr/>
        </p:nvSpPr>
        <p:spPr>
          <a:xfrm>
            <a:off x="282443" y="3593781"/>
            <a:ext cx="8568952" cy="2973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Marlett" pitchFamily="2" charset="2"/>
              <a:buNone/>
            </a:pPr>
            <a:r>
              <a:rPr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离散化，将区间               等分为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个子区间：</a:t>
            </a:r>
          </a:p>
          <a:p>
            <a:pPr fontAlgn="auto">
              <a:spcAft>
                <a:spcPts val="0"/>
              </a:spcAft>
              <a:buFont typeface="Marlett" pitchFamily="2" charset="2"/>
              <a:buNone/>
            </a:pPr>
            <a:endParaRPr lang="en-US" altLang="zh-CN" sz="2400" b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fontAlgn="auto">
              <a:spcAft>
                <a:spcPts val="0"/>
              </a:spcAft>
              <a:buFont typeface="Marlett" pitchFamily="2" charset="2"/>
              <a:buNone/>
            </a:pPr>
            <a:endParaRPr lang="en-US" altLang="zh-CN" sz="2400" b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fontAlgn="auto">
              <a:spcAft>
                <a:spcPts val="0"/>
              </a:spcAft>
              <a:buFont typeface="Marlett" pitchFamily="2" charset="2"/>
              <a:buNone/>
            </a:pPr>
            <a:r>
              <a:rPr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在中间的</a:t>
            </a:r>
            <a:r>
              <a:rPr lang="en-US" altLang="zh-CN" sz="20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个节点上应用中心差商公式，得到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代数方程组</a:t>
            </a:r>
            <a:r>
              <a:rPr lang="zh-CN" altLang="en-US" sz="24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endParaRPr lang="en-US" altLang="zh-CN" sz="2400" b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fontAlgn="auto">
              <a:spcAft>
                <a:spcPts val="0"/>
              </a:spcAft>
              <a:buFont typeface="Marlett" pitchFamily="2" charset="2"/>
              <a:buNone/>
            </a:pPr>
            <a:endParaRPr lang="zh-CN" altLang="en-US" sz="2400" b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6AB7681-9DDC-4974-B334-3009E6F3A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213425"/>
              </p:ext>
            </p:extLst>
          </p:nvPr>
        </p:nvGraphicFramePr>
        <p:xfrm>
          <a:off x="1547664" y="5458861"/>
          <a:ext cx="6696744" cy="1138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719803" imgH="635042" progId="Equation.DSMT4">
                  <p:embed/>
                </p:oleObj>
              </mc:Choice>
              <mc:Fallback>
                <p:oleObj r:id="rId4" imgW="3719803" imgH="635042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76AB7681-9DDC-4974-B334-3009E6F3AC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5458861"/>
                        <a:ext cx="6696744" cy="1138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2B4FF7F8-7C31-4706-A32A-E71AD5F8B7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165318"/>
              </p:ext>
            </p:extLst>
          </p:nvPr>
        </p:nvGraphicFramePr>
        <p:xfrm>
          <a:off x="2267744" y="4018701"/>
          <a:ext cx="5179534" cy="77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692717" imgH="406717" progId="Equation.DSMT4">
                  <p:embed/>
                </p:oleObj>
              </mc:Choice>
              <mc:Fallback>
                <p:oleObj r:id="rId6" imgW="2692717" imgH="406717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2B4FF7F8-7C31-4706-A32A-E71AD5F8B7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018701"/>
                        <a:ext cx="5179534" cy="778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C03634DA-8EFE-432F-8160-D0BFE1DAD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773141"/>
              </p:ext>
            </p:extLst>
          </p:nvPr>
        </p:nvGraphicFramePr>
        <p:xfrm>
          <a:off x="2483768" y="3529184"/>
          <a:ext cx="1147504" cy="487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596958" imgH="254207" progId="Equation.DSMT4">
                  <p:embed/>
                </p:oleObj>
              </mc:Choice>
              <mc:Fallback>
                <p:oleObj r:id="rId8" imgW="596958" imgH="254207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C03634DA-8EFE-432F-8160-D0BFE1DAD0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3529184"/>
                        <a:ext cx="1147504" cy="487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C9E0789B-264D-A5CC-83E9-4988DB5C9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891" y="44624"/>
            <a:ext cx="6376218" cy="4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Marlett" pitchFamily="2" charset="2"/>
              <a:buNone/>
            </a:pPr>
            <a:r>
              <a:rPr lang="en-US" altLang="zh-CN" sz="2800" b="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9.6.3	</a:t>
            </a:r>
            <a:r>
              <a:rPr lang="zh-CN" altLang="en-US" sz="2800" b="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有限差分法</a:t>
            </a:r>
            <a:endParaRPr lang="en-US" altLang="zh-CN" sz="2800" b="0" dirty="0">
              <a:solidFill>
                <a:srgbClr val="C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22DD02-91E3-3C70-1C6B-ACA48D85F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02" y="548680"/>
            <a:ext cx="75058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用差分近似代替微分，将微分方程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化为代数方程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求解</a:t>
            </a:r>
            <a:endParaRPr lang="en-US" altLang="zh-CN" sz="2400" b="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4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3" name="Rectangle 427">
            <a:extLst>
              <a:ext uri="{FF2B5EF4-FFF2-40B4-BE49-F238E27FC236}">
                <a16:creationId xmlns:a16="http://schemas.microsoft.com/office/drawing/2014/main" id="{7835F9DC-B10E-4E94-B6BB-777C9F47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13" y="370880"/>
            <a:ext cx="35702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解的存在唯一性定理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57F576-17BA-4447-9DE1-08607C02F3D5}"/>
              </a:ext>
            </a:extLst>
          </p:cNvPr>
          <p:cNvSpPr txBox="1"/>
          <p:nvPr/>
        </p:nvSpPr>
        <p:spPr>
          <a:xfrm>
            <a:off x="310861" y="370293"/>
            <a:ext cx="13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定理</a:t>
            </a: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9.1</a:t>
            </a:r>
            <a:endParaRPr lang="zh-CN" altLang="en-US" sz="24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2E0723-DFBE-EF39-9AC9-5A6A5C8ED949}"/>
              </a:ext>
            </a:extLst>
          </p:cNvPr>
          <p:cNvGrpSpPr/>
          <p:nvPr/>
        </p:nvGrpSpPr>
        <p:grpSpPr>
          <a:xfrm>
            <a:off x="377825" y="1069380"/>
            <a:ext cx="7939088" cy="2301876"/>
            <a:chOff x="377825" y="1069380"/>
            <a:chExt cx="7939088" cy="230187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505B29-CE35-F341-B241-65F8625F3423}"/>
                </a:ext>
              </a:extLst>
            </p:cNvPr>
            <p:cNvSpPr/>
            <p:nvPr/>
          </p:nvSpPr>
          <p:spPr>
            <a:xfrm>
              <a:off x="1118002" y="1663614"/>
              <a:ext cx="70543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          </a:t>
              </a:r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在带状区域                                               内</a:t>
              </a:r>
              <a:r>
                <a:rPr lang="zh-CN" altLang="en-US" sz="2400" u="sng" dirty="0">
                  <a:solidFill>
                    <a:srgbClr val="FF0000"/>
                  </a:solidFill>
                  <a:latin typeface="+mn-ea"/>
                  <a:ea typeface="+mn-ea"/>
                </a:rPr>
                <a:t>连续</a:t>
              </a:r>
            </a:p>
          </p:txBody>
        </p:sp>
        <p:sp>
          <p:nvSpPr>
            <p:cNvPr id="55718" name="Rectangle 422">
              <a:extLst>
                <a:ext uri="{FF2B5EF4-FFF2-40B4-BE49-F238E27FC236}">
                  <a16:creationId xmlns:a16="http://schemas.microsoft.com/office/drawing/2014/main" id="{8490E6AC-570E-4174-85F7-9D01AF77B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25" y="1069380"/>
              <a:ext cx="793908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90A0B"/>
                  </a:solidFill>
                  <a:latin typeface="+mn-ea"/>
                  <a:ea typeface="+mn-ea"/>
                </a:rPr>
                <a:t>对于初值问题</a:t>
              </a:r>
              <a:r>
                <a:rPr lang="en-US" altLang="zh-CN" sz="2400" b="1" dirty="0">
                  <a:solidFill>
                    <a:srgbClr val="090A0B"/>
                  </a:solidFill>
                  <a:latin typeface="+mn-ea"/>
                  <a:ea typeface="+mn-ea"/>
                </a:rPr>
                <a:t>(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I.V.P</a:t>
              </a:r>
              <a:r>
                <a:rPr lang="en-US" altLang="zh-CN" sz="2400" b="1" dirty="0">
                  <a:solidFill>
                    <a:srgbClr val="090A0B"/>
                  </a:solidFill>
                  <a:latin typeface="+mn-ea"/>
                  <a:ea typeface="+mn-ea"/>
                </a:rPr>
                <a:t>)</a:t>
              </a:r>
              <a:r>
                <a:rPr lang="zh-CN" altLang="en-US" sz="2400" b="1" dirty="0">
                  <a:solidFill>
                    <a:srgbClr val="090A0B"/>
                  </a:solidFill>
                  <a:latin typeface="+mn-ea"/>
                  <a:ea typeface="+mn-ea"/>
                </a:rPr>
                <a:t>，</a:t>
              </a:r>
              <a:r>
                <a:rPr lang="zh-CN" altLang="en-US" sz="2400" dirty="0">
                  <a:solidFill>
                    <a:srgbClr val="090A0B"/>
                  </a:solidFill>
                  <a:latin typeface="+mn-ea"/>
                  <a:ea typeface="+mn-ea"/>
                </a:rPr>
                <a:t>只要方程的右端函数 </a:t>
              </a:r>
              <a:r>
                <a:rPr lang="en-US" altLang="zh-CN" sz="2400" dirty="0">
                  <a:solidFill>
                    <a:srgbClr val="090A0B"/>
                  </a:solidFill>
                  <a:latin typeface="+mn-ea"/>
                  <a:ea typeface="+mn-ea"/>
                </a:rPr>
                <a:t>         </a:t>
              </a:r>
              <a:r>
                <a:rPr lang="zh-CN" altLang="en-US" sz="2400" b="1" dirty="0">
                  <a:solidFill>
                    <a:srgbClr val="090A0B"/>
                  </a:solidFill>
                  <a:latin typeface="+mn-ea"/>
                  <a:ea typeface="+mn-ea"/>
                </a:rPr>
                <a:t>满足：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  <a:ea typeface="+mn-ea"/>
                </a:rPr>
                <a:t>              </a:t>
              </a:r>
              <a:endParaRPr lang="en-US" altLang="zh-CN" sz="24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737" name="Rectangle 441">
                  <a:extLst>
                    <a:ext uri="{FF2B5EF4-FFF2-40B4-BE49-F238E27FC236}">
                      <a16:creationId xmlns:a16="http://schemas.microsoft.com/office/drawing/2014/main" id="{096AC833-C0BD-4B7F-A885-7A337435EF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1849" y="2061568"/>
                  <a:ext cx="6710363" cy="4619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zh-CN" altLang="en-US" sz="24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且</a:t>
                  </a:r>
                  <a:r>
                    <a:rPr lang="zh-CN" altLang="en-US" sz="2400" b="1" u="sng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关于  满足</a:t>
                  </a:r>
                  <a:r>
                    <a:rPr lang="en-US" altLang="zh-CN" sz="2400" i="1" u="sng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Lipschitz</a:t>
                  </a:r>
                  <a:r>
                    <a:rPr lang="zh-CN" altLang="en-US" sz="2400" b="1" u="sng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条件</a:t>
                  </a:r>
                  <a:r>
                    <a:rPr lang="zh-CN" altLang="en-US" sz="24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：</a:t>
                  </a:r>
                  <a:r>
                    <a:rPr lang="zh-CN" altLang="en-US" sz="24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即</a:t>
                  </a:r>
                  <a14:m>
                    <m:oMath xmlns:m="http://schemas.openxmlformats.org/officeDocument/2006/math">
                      <m:r>
                        <a:rPr lang="zh-CN" alt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∃</m:t>
                      </m:r>
                    </m:oMath>
                  </a14:m>
                  <a:r>
                    <a:rPr lang="zh-CN" altLang="en-US" sz="24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常数        ，使得</a:t>
                  </a:r>
                  <a:endParaRPr lang="zh-CN" altLang="en-US" sz="2400" b="1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5737" name="Rectangle 441">
                  <a:extLst>
                    <a:ext uri="{FF2B5EF4-FFF2-40B4-BE49-F238E27FC236}">
                      <a16:creationId xmlns:a16="http://schemas.microsoft.com/office/drawing/2014/main" id="{096AC833-C0BD-4B7F-A885-7A337435E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1849" y="2061568"/>
                  <a:ext cx="6710363" cy="461963"/>
                </a:xfrm>
                <a:prstGeom prst="rect">
                  <a:avLst/>
                </a:prstGeom>
                <a:blipFill>
                  <a:blip r:embed="rId3"/>
                  <a:stretch>
                    <a:fillRect l="-1321" t="-13514" b="-2973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5738" name="Object 442">
                  <a:extLst>
                    <a:ext uri="{FF2B5EF4-FFF2-40B4-BE49-F238E27FC236}">
                      <a16:creationId xmlns:a16="http://schemas.microsoft.com/office/drawing/2014/main" id="{A89C9DB9-9400-4F83-AE66-D79C03B5DD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60110128"/>
                    </p:ext>
                  </p:extLst>
                </p:nvPr>
              </p:nvGraphicFramePr>
              <p:xfrm>
                <a:off x="2017837" y="2112368"/>
                <a:ext cx="322263" cy="3810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4" imgW="139680" imgH="164880" progId="Equation.DSMT4">
                        <p:embed/>
                      </p:oleObj>
                    </mc:Choice>
                    <mc:Fallback>
                      <p:oleObj name="Equation" r:id="rId4" imgW="139680" imgH="164880" progId="Equation.DSMT4">
                        <p:embed/>
                        <p:pic>
                          <p:nvPicPr>
                            <p:cNvPr id="55738" name="Object 442">
                              <a:extLst>
                                <a:ext uri="{FF2B5EF4-FFF2-40B4-BE49-F238E27FC236}">
                                  <a16:creationId xmlns:a16="http://schemas.microsoft.com/office/drawing/2014/main" id="{A89C9DB9-9400-4F83-AE66-D79C03B5DDF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17837" y="2112368"/>
                              <a:ext cx="322263" cy="38100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5738" name="Object 442">
                  <a:extLst>
                    <a:ext uri="{FF2B5EF4-FFF2-40B4-BE49-F238E27FC236}">
                      <a16:creationId xmlns:a16="http://schemas.microsoft.com/office/drawing/2014/main" id="{A89C9DB9-9400-4F83-AE66-D79C03B5DD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60110128"/>
                    </p:ext>
                  </p:extLst>
                </p:nvPr>
              </p:nvGraphicFramePr>
              <p:xfrm>
                <a:off x="2017837" y="2112368"/>
                <a:ext cx="322263" cy="3810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6" imgW="139680" imgH="164880" progId="Equation.DSMT4">
                        <p:embed/>
                      </p:oleObj>
                    </mc:Choice>
                    <mc:Fallback>
                      <p:oleObj name="Equation" r:id="rId6" imgW="139680" imgH="164880" progId="Equation.DSMT4">
                        <p:embed/>
                        <p:pic>
                          <p:nvPicPr>
                            <p:cNvPr id="55738" name="Object 442">
                              <a:extLst>
                                <a:ext uri="{FF2B5EF4-FFF2-40B4-BE49-F238E27FC236}">
                                  <a16:creationId xmlns:a16="http://schemas.microsoft.com/office/drawing/2014/main" id="{A89C9DB9-9400-4F83-AE66-D79C03B5DDF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17837" y="2112368"/>
                              <a:ext cx="322263" cy="38100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5739" name="Object 443">
                  <a:extLst>
                    <a:ext uri="{FF2B5EF4-FFF2-40B4-BE49-F238E27FC236}">
                      <a16:creationId xmlns:a16="http://schemas.microsoft.com/office/drawing/2014/main" id="{65AC43DA-26C4-4648-9D92-61D0E4EC916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94304719"/>
                    </p:ext>
                  </p:extLst>
                </p:nvPr>
              </p:nvGraphicFramePr>
              <p:xfrm>
                <a:off x="6083424" y="2131418"/>
                <a:ext cx="666750" cy="3095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8" imgW="380880" imgH="177480" progId="Equation.DSMT4">
                        <p:embed/>
                      </p:oleObj>
                    </mc:Choice>
                    <mc:Fallback>
                      <p:oleObj name="Equation" r:id="rId8" imgW="380880" imgH="177480" progId="Equation.DSMT4">
                        <p:embed/>
                        <p:pic>
                          <p:nvPicPr>
                            <p:cNvPr id="55739" name="Object 443">
                              <a:extLst>
                                <a:ext uri="{FF2B5EF4-FFF2-40B4-BE49-F238E27FC236}">
                                  <a16:creationId xmlns:a16="http://schemas.microsoft.com/office/drawing/2014/main" id="{65AC43DA-26C4-4648-9D92-61D0E4EC916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83424" y="2131418"/>
                              <a:ext cx="666750" cy="309563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5739" name="Object 443">
                  <a:extLst>
                    <a:ext uri="{FF2B5EF4-FFF2-40B4-BE49-F238E27FC236}">
                      <a16:creationId xmlns:a16="http://schemas.microsoft.com/office/drawing/2014/main" id="{65AC43DA-26C4-4648-9D92-61D0E4EC916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94304719"/>
                    </p:ext>
                  </p:extLst>
                </p:nvPr>
              </p:nvGraphicFramePr>
              <p:xfrm>
                <a:off x="6083424" y="2131418"/>
                <a:ext cx="666750" cy="3095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0" imgW="380880" imgH="177480" progId="Equation.DSMT4">
                        <p:embed/>
                      </p:oleObj>
                    </mc:Choice>
                    <mc:Fallback>
                      <p:oleObj name="Equation" r:id="rId10" imgW="380880" imgH="177480" progId="Equation.DSMT4">
                        <p:embed/>
                        <p:pic>
                          <p:nvPicPr>
                            <p:cNvPr id="55739" name="Object 443">
                              <a:extLst>
                                <a:ext uri="{FF2B5EF4-FFF2-40B4-BE49-F238E27FC236}">
                                  <a16:creationId xmlns:a16="http://schemas.microsoft.com/office/drawing/2014/main" id="{65AC43DA-26C4-4648-9D92-61D0E4EC916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83424" y="2131418"/>
                              <a:ext cx="666750" cy="309563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55742" name="Rectangle 446">
              <a:extLst>
                <a:ext uri="{FF2B5EF4-FFF2-40B4-BE49-F238E27FC236}">
                  <a16:creationId xmlns:a16="http://schemas.microsoft.com/office/drawing/2014/main" id="{124548B2-DA8A-4872-AB65-B6139B381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137" y="2909293"/>
              <a:ext cx="641667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/>
                  </a:solidFill>
                  <a:latin typeface="+mn-ea"/>
                  <a:ea typeface="+mn-ea"/>
                </a:rPr>
                <a:t>则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  <a:ea typeface="+mn-ea"/>
                </a:rPr>
                <a:t>初值问题</a:t>
              </a:r>
              <a:r>
                <a:rPr lang="zh-CN" altLang="en-US" sz="2400" b="1" dirty="0">
                  <a:solidFill>
                    <a:srgbClr val="FF0000"/>
                  </a:solidFill>
                  <a:latin typeface="+mn-ea"/>
                  <a:ea typeface="+mn-ea"/>
                </a:rPr>
                <a:t>存在唯一解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  <a:ea typeface="+mn-ea"/>
                </a:rPr>
                <a:t>，且解是</a:t>
              </a:r>
              <a:r>
                <a:rPr lang="zh-CN" altLang="en-US" sz="2400" b="1" dirty="0">
                  <a:solidFill>
                    <a:srgbClr val="FF0000"/>
                  </a:solidFill>
                  <a:latin typeface="+mn-ea"/>
                  <a:ea typeface="+mn-ea"/>
                </a:rPr>
                <a:t>连续可微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  <a:ea typeface="+mn-ea"/>
                </a:rPr>
                <a:t>的。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F70ECF6-BB53-6048-86C3-F5F047B18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10024" y="1715073"/>
              <a:ext cx="3619144" cy="36426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A7CEA2-9B47-884B-911D-5F2DD9C5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6176" y="1153683"/>
              <a:ext cx="749300" cy="317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7A4ACBA-437B-7248-A88B-076ED27C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7424" y="2510141"/>
              <a:ext cx="6134100" cy="3937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1640895-684C-F51F-E312-787377579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30412" y="1744068"/>
              <a:ext cx="749300" cy="317500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511AE0-D47D-83F1-3A6C-E464505D48A2}"/>
              </a:ext>
            </a:extLst>
          </p:cNvPr>
          <p:cNvGrpSpPr/>
          <p:nvPr/>
        </p:nvGrpSpPr>
        <p:grpSpPr>
          <a:xfrm>
            <a:off x="296813" y="3717032"/>
            <a:ext cx="8235627" cy="1765919"/>
            <a:chOff x="296813" y="3933056"/>
            <a:chExt cx="8235627" cy="176591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504D1C5-352B-4553-BD79-1667EBBE1CB9}"/>
                </a:ext>
              </a:extLst>
            </p:cNvPr>
            <p:cNvSpPr txBox="1"/>
            <p:nvPr/>
          </p:nvSpPr>
          <p:spPr>
            <a:xfrm>
              <a:off x="296813" y="3933056"/>
              <a:ext cx="2950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0" dirty="0">
                  <a:solidFill>
                    <a:srgbClr val="0000FF"/>
                  </a:solidFill>
                  <a:latin typeface="+mn-ea"/>
                  <a:ea typeface="+mn-ea"/>
                </a:rPr>
                <a:t>定理</a:t>
              </a:r>
              <a:r>
                <a:rPr lang="en-US" altLang="zh-CN" sz="2400" b="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9.2</a:t>
              </a:r>
              <a:r>
                <a:rPr lang="zh-CN" altLang="en-US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判定定理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69D4F03-087F-D167-002C-4639F94E7EED}"/>
                </a:ext>
              </a:extLst>
            </p:cNvPr>
            <p:cNvSpPr/>
            <p:nvPr/>
          </p:nvSpPr>
          <p:spPr>
            <a:xfrm>
              <a:off x="991278" y="4349438"/>
              <a:ext cx="75411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设          定义在区域</a:t>
              </a: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上，如果存在一个常数</a:t>
              </a:r>
              <a:r>
                <a: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&gt;0</a:t>
              </a:r>
              <a:r>
                <a:rPr lang="en-US" altLang="zh-CN" sz="2400" dirty="0">
                  <a:solidFill>
                    <a:schemeClr val="tx1"/>
                  </a:solidFill>
                  <a:latin typeface="+mn-ea"/>
                  <a:ea typeface="+mn-ea"/>
                </a:rPr>
                <a:t>,</a:t>
              </a:r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 使得                                               </a:t>
              </a:r>
              <a:endParaRPr lang="zh-CN" altLang="en-US" sz="24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B1898B5-BE6D-9EB2-5E64-B335C8BBE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71181" y="4430190"/>
              <a:ext cx="749300" cy="3175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803E27D-E11E-44AF-40DA-E211C5587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03550" y="4826862"/>
              <a:ext cx="3136900" cy="381000"/>
            </a:xfrm>
            <a:prstGeom prst="rect">
              <a:avLst/>
            </a:prstGeom>
          </p:spPr>
        </p:pic>
        <p:sp>
          <p:nvSpPr>
            <p:cNvPr id="16" name="Rectangle 446">
              <a:extLst>
                <a:ext uri="{FF2B5EF4-FFF2-40B4-BE49-F238E27FC236}">
                  <a16:creationId xmlns:a16="http://schemas.microsoft.com/office/drawing/2014/main" id="{4A50FF4E-2E91-FC00-6B18-A41909D97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278" y="5237310"/>
              <a:ext cx="5700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/>
                  </a:solidFill>
                  <a:latin typeface="+mn-ea"/>
                  <a:ea typeface="+mn-ea"/>
                </a:rPr>
                <a:t>则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在区域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上的变量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满足</a:t>
              </a:r>
              <a:r>
                <a:rPr kumimoji="0" lang="en-US" altLang="zh-CN" sz="240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Lipschitz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条件</a:t>
              </a:r>
              <a:r>
                <a:rPr lang="zh-CN" altLang="en-US" sz="2400" b="1" dirty="0">
                  <a:solidFill>
                    <a:schemeClr val="tx1"/>
                  </a:solidFill>
                  <a:latin typeface="+mn-ea"/>
                  <a:ea typeface="+mn-ea"/>
                </a:rPr>
                <a:t>。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659E8F-555D-7264-C4DB-3014426FA2E7}"/>
              </a:ext>
            </a:extLst>
          </p:cNvPr>
          <p:cNvGrpSpPr/>
          <p:nvPr/>
        </p:nvGrpSpPr>
        <p:grpSpPr>
          <a:xfrm>
            <a:off x="2051882" y="5482951"/>
            <a:ext cx="4372766" cy="609600"/>
            <a:chOff x="1711402" y="5771728"/>
            <a:chExt cx="4372766" cy="6096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0503D81-4417-AC00-A9B5-C634E3338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19145" y="5901179"/>
              <a:ext cx="1727200" cy="3683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705E907-1CF7-388B-329B-5F40C21EC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077568" y="5771728"/>
              <a:ext cx="2006600" cy="60960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44854AC-EEB5-828E-DCCF-000FC0B5F0D3}"/>
                </a:ext>
              </a:extLst>
            </p:cNvPr>
            <p:cNvSpPr txBox="1"/>
            <p:nvPr/>
          </p:nvSpPr>
          <p:spPr>
            <a:xfrm>
              <a:off x="1711402" y="5845695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e.g.</a:t>
              </a:r>
              <a:endPara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75E9434-7404-5622-7ED9-69BFDDCA8AB3}"/>
              </a:ext>
            </a:extLst>
          </p:cNvPr>
          <p:cNvGrpSpPr/>
          <p:nvPr/>
        </p:nvGrpSpPr>
        <p:grpSpPr>
          <a:xfrm>
            <a:off x="971600" y="6021288"/>
            <a:ext cx="6853187" cy="507447"/>
            <a:chOff x="1319212" y="6049121"/>
            <a:chExt cx="6853187" cy="50744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0550DFC-89EC-D2B3-80A3-87C712DA78B1}"/>
                </a:ext>
              </a:extLst>
            </p:cNvPr>
            <p:cNvSpPr txBox="1"/>
            <p:nvPr/>
          </p:nvSpPr>
          <p:spPr>
            <a:xfrm>
              <a:off x="1319212" y="6049121"/>
              <a:ext cx="6853187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本章后面的讨论都假设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        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 满足</a:t>
              </a: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Lipschitz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条件。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1F3B0FA-E2ED-71C0-FB54-4A8ED0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14851" y="6184800"/>
              <a:ext cx="7493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595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B4D486-2E3C-4203-AA84-47ADC6CC8408}"/>
              </a:ext>
            </a:extLst>
          </p:cNvPr>
          <p:cNvSpPr txBox="1"/>
          <p:nvPr/>
        </p:nvSpPr>
        <p:spPr>
          <a:xfrm>
            <a:off x="179512" y="113629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考虑区间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上线性微分方程的情况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DC7226-47C7-4810-A4FE-F6886A39E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"/>
          <a:stretch/>
        </p:blipFill>
        <p:spPr>
          <a:xfrm>
            <a:off x="179512" y="692696"/>
            <a:ext cx="8643467" cy="55643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9C6729-44D0-3F08-6411-3ADDE006F717}"/>
              </a:ext>
            </a:extLst>
          </p:cNvPr>
          <p:cNvSpPr/>
          <p:nvPr/>
        </p:nvSpPr>
        <p:spPr bwMode="auto">
          <a:xfrm>
            <a:off x="2915816" y="692696"/>
            <a:ext cx="3096344" cy="43204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C47D69-DEA8-3D62-EFAD-6B417E08B0E2}"/>
              </a:ext>
            </a:extLst>
          </p:cNvPr>
          <p:cNvSpPr/>
          <p:nvPr/>
        </p:nvSpPr>
        <p:spPr bwMode="auto">
          <a:xfrm>
            <a:off x="1979712" y="5517232"/>
            <a:ext cx="4680520" cy="57606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DEFFBE-814D-AB50-8087-C61BF21F6C82}"/>
              </a:ext>
            </a:extLst>
          </p:cNvPr>
          <p:cNvSpPr txBox="1"/>
          <p:nvPr/>
        </p:nvSpPr>
        <p:spPr>
          <a:xfrm>
            <a:off x="903011" y="6108119"/>
            <a:ext cx="6833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将上页中的因变量记号</a:t>
            </a:r>
            <a:r>
              <a:rPr kumimoji="1"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kumimoji="1" lang="zh-CN" altLang="en-US" sz="24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换成</a:t>
            </a:r>
            <a:r>
              <a:rPr kumimoji="1"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24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自变量记号</a:t>
            </a:r>
            <a:r>
              <a:rPr kumimoji="1"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换成</a:t>
            </a:r>
            <a:r>
              <a:rPr kumimoji="1"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</a:t>
            </a:r>
            <a:endParaRPr kumimoji="1" lang="zh-CN" altLang="en-US" sz="2400" b="0" dirty="0">
              <a:solidFill>
                <a:srgbClr val="0000FF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9533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9AEC04-24FB-4D55-B953-CAF71B8C2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515"/>
            <a:ext cx="7253235" cy="59766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A28723-46CB-4996-88CA-83ECD4884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087347"/>
            <a:ext cx="7848872" cy="609773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3E0D3A1-7EEF-894D-99CD-64FB0FA920A8}"/>
              </a:ext>
            </a:extLst>
          </p:cNvPr>
          <p:cNvCxnSpPr>
            <a:cxnSpLocks/>
          </p:cNvCxnSpPr>
          <p:nvPr/>
        </p:nvCxnSpPr>
        <p:spPr>
          <a:xfrm>
            <a:off x="2329966" y="1034318"/>
            <a:ext cx="2880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61DA194-BACC-DE44-B384-2EC723BD87BD}"/>
              </a:ext>
            </a:extLst>
          </p:cNvPr>
          <p:cNvCxnSpPr>
            <a:cxnSpLocks/>
          </p:cNvCxnSpPr>
          <p:nvPr/>
        </p:nvCxnSpPr>
        <p:spPr>
          <a:xfrm>
            <a:off x="5066270" y="1028963"/>
            <a:ext cx="2160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775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08CDAF-F283-4AFF-87F7-D8B4AFD9E63E}"/>
              </a:ext>
            </a:extLst>
          </p:cNvPr>
          <p:cNvSpPr txBox="1"/>
          <p:nvPr/>
        </p:nvSpPr>
        <p:spPr>
          <a:xfrm>
            <a:off x="111104" y="117693"/>
            <a:ext cx="489294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F=</a:t>
            </a:r>
            <a:r>
              <a:rPr lang="en-US" altLang="zh-CN" sz="1600" b="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findiff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p,q,r,a,b,alpha,beta,N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- p, q, and r are the coefficient functions of (1)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a and b are the left and right endpoints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alpha =x(a) and beta=x(b)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N is the number of steps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- F=[T' X']:where T' is the 1xN vector of abscissas and</a:t>
            </a:r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X' is the 1xN vector of ordinates.</a:t>
            </a:r>
          </a:p>
          <a:p>
            <a:pPr algn="l"/>
            <a:endParaRPr lang="en-US" altLang="zh-CN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%Initialize vectors and h</a:t>
            </a:r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pt-B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T=zeros(1,N+1);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X=zeros(1,N-1);</a:t>
            </a:r>
          </a:p>
          <a:p>
            <a:pPr algn="l"/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=zeros(1,N-2);</a:t>
            </a:r>
          </a:p>
          <a:p>
            <a:pPr algn="l"/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Vb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=zeros(1,N-1);</a:t>
            </a:r>
          </a:p>
          <a:p>
            <a:pPr algn="l"/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=zeros(1,N-2);</a:t>
            </a:r>
          </a:p>
          <a:p>
            <a:pPr algn="l"/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=zeros(1,N-1);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h=(b-a)/N;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%Calculate the constant vector B in AX=B</a:t>
            </a:r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Vt=a+h:h:a+h*(N-1);</a:t>
            </a:r>
          </a:p>
          <a:p>
            <a:pPr algn="l"/>
            <a:r>
              <a:rPr lang="pt-B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Vb=-h^2*r(Vt);</a:t>
            </a:r>
          </a:p>
          <a:p>
            <a:pPr algn="l"/>
            <a:r>
              <a:rPr lang="pt-B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Vb(1)=Vb(1)+(1+h/2*p(Vt(1)))*alpha;</a:t>
            </a:r>
          </a:p>
          <a:p>
            <a:pPr algn="l"/>
            <a:r>
              <a:rPr lang="pt-B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Vb(N-1)=Vb(N-1)+(1-h/2*p(Vt(N-1)))*beta;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CBD410-FC03-4A80-81D4-B3A6ED41B9DF}"/>
              </a:ext>
            </a:extLst>
          </p:cNvPr>
          <p:cNvSpPr txBox="1"/>
          <p:nvPr/>
        </p:nvSpPr>
        <p:spPr>
          <a:xfrm>
            <a:off x="5076056" y="548680"/>
            <a:ext cx="3312368" cy="461665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有限差分方法数值实现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0F1D7-0280-4350-9EFB-2B8526704967}"/>
              </a:ext>
            </a:extLst>
          </p:cNvPr>
          <p:cNvSpPr txBox="1"/>
          <p:nvPr/>
        </p:nvSpPr>
        <p:spPr>
          <a:xfrm>
            <a:off x="4716016" y="1556792"/>
            <a:ext cx="40735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%Calculate the main diagonal of A in AX=B</a:t>
            </a:r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Vd=2+h^2*q(Vt);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%Calculate the super diagonal of A in AX=B</a:t>
            </a:r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Vta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=Vt(1,2:N-1);</a:t>
            </a:r>
          </a:p>
          <a:p>
            <a:pPr algn="l"/>
            <a:r>
              <a:rPr lang="pt-B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Va=-1-h/2*p(Vta);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%Calculate the sub diagonal of A in AX=B</a:t>
            </a:r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Vtc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=Vt(1,1:N-2);</a:t>
            </a:r>
          </a:p>
          <a:p>
            <a:pPr algn="l"/>
            <a:r>
              <a:rPr lang="pt-BR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Vc=-1+h/2*p(Vtc);</a:t>
            </a:r>
          </a:p>
          <a:p>
            <a:pPr algn="l"/>
            <a:r>
              <a:rPr lang="zh-CN" altLang="en-US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%Solve AX=B using 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trisys</a:t>
            </a:r>
            <a:endParaRPr lang="zh-CN" altLang="en-US" sz="16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</a:t>
            </a:r>
            <a:r>
              <a:rPr lang="en-US" altLang="zh-CN" sz="1600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trisys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Va,Vd,Vc,Vb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T=[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a,Vt,b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X=[</a:t>
            </a:r>
            <a:r>
              <a:rPr lang="en-US" altLang="zh-CN" sz="16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alpha,X,beta</a:t>
            </a:r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algn="l"/>
            <a:r>
              <a:rPr lang="en-US" altLang="zh-CN" sz="16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F=[T' X'];</a:t>
            </a:r>
          </a:p>
        </p:txBody>
      </p:sp>
    </p:spTree>
    <p:extLst>
      <p:ext uri="{BB962C8B-B14F-4D97-AF65-F5344CB8AC3E}">
        <p14:creationId xmlns:p14="http://schemas.microsoft.com/office/powerpoint/2010/main" val="2696015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B02CEF-E6BC-4580-93F8-4A9F22E38A5A}"/>
              </a:ext>
            </a:extLst>
          </p:cNvPr>
          <p:cNvSpPr txBox="1"/>
          <p:nvPr/>
        </p:nvSpPr>
        <p:spPr>
          <a:xfrm>
            <a:off x="1619672" y="612844"/>
            <a:ext cx="59046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X=</a:t>
            </a:r>
            <a:r>
              <a:rPr lang="en-US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trisys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D, C, B)</a:t>
            </a:r>
          </a:p>
          <a:p>
            <a:pPr algn="l"/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- A is the sub diagonal of the coefficient matrix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D is the main diagonal of the coefficient matrix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C is the super diagonal of the coefficient matrix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- B is the constant vector of the linear system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- X is the solution vector</a:t>
            </a:r>
          </a:p>
          <a:p>
            <a:pPr algn="l"/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N=length(B);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k=2:N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=A(k-1)/D(k-1);</a:t>
            </a:r>
          </a:p>
          <a:p>
            <a:pPr algn="l"/>
            <a:r>
              <a:rPr lang="nn-NO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D(k)=D(k)-mult*C(k-1);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B(k)=B(k)-</a:t>
            </a:r>
            <a:r>
              <a:rPr lang="en-US" altLang="zh-CN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*B(k-1);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pt-BR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X(N)=B(N)/D(N);</a:t>
            </a:r>
          </a:p>
          <a:p>
            <a:pPr algn="l"/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 N-1:-1:1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X(k)=(B(k)-C(k)*X(k+1))/D(k);</a:t>
            </a:r>
          </a:p>
          <a:p>
            <a:pPr algn="l"/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34900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标题 290817">
            <a:extLst>
              <a:ext uri="{FF2B5EF4-FFF2-40B4-BE49-F238E27FC236}">
                <a16:creationId xmlns:a16="http://schemas.microsoft.com/office/drawing/2014/main" id="{3F53BD30-1B5C-4D3D-B2BB-2063D8F8E5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3708" y="548680"/>
            <a:ext cx="5256584" cy="1008112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本章教学要求及重点难点</a:t>
            </a:r>
          </a:p>
        </p:txBody>
      </p:sp>
      <p:sp>
        <p:nvSpPr>
          <p:cNvPr id="291842" name="文本占位符 290818">
            <a:extLst>
              <a:ext uri="{FF2B5EF4-FFF2-40B4-BE49-F238E27FC236}">
                <a16:creationId xmlns:a16="http://schemas.microsoft.com/office/drawing/2014/main" id="{1899E7B6-0112-4B35-A7AB-CA08AC305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576" y="1700808"/>
            <a:ext cx="7776864" cy="3816424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理解：微分方程求解的基本思想</a:t>
            </a:r>
          </a:p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重点掌握：</a:t>
            </a:r>
            <a:r>
              <a:rPr lang="en-US" altLang="zh-CN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Euler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方法、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显式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欧拉格式的改进、龙格</a:t>
            </a:r>
            <a:r>
              <a:rPr lang="en-US" altLang="zh-CN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库塔方法以及微分方程组求解</a:t>
            </a:r>
            <a:endParaRPr lang="en-US" altLang="zh-CN" sz="280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了解：二阶常微分方程边值</a:t>
            </a:r>
            <a:r>
              <a:rPr lang="zh-CN" altLang="en-US" sz="2800">
                <a:latin typeface="华文仿宋" panose="02010600040101010101" pitchFamily="2" charset="-122"/>
                <a:ea typeface="华文仿宋" panose="02010600040101010101" pitchFamily="2" charset="-122"/>
              </a:rPr>
              <a:t>问题求解</a:t>
            </a:r>
            <a:endParaRPr lang="en-US" altLang="zh-CN" sz="2800" dirty="0">
              <a:solidFill>
                <a:srgbClr val="0000FF"/>
              </a:solidFill>
              <a:latin typeface="华文仿宋" panose="0201060004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2800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800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28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49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F5E80A93-B674-46E2-8E9B-05463CEF4DA2}"/>
              </a:ext>
            </a:extLst>
          </p:cNvPr>
          <p:cNvSpPr txBox="1"/>
          <p:nvPr/>
        </p:nvSpPr>
        <p:spPr>
          <a:xfrm>
            <a:off x="53752" y="260648"/>
            <a:ext cx="9036496" cy="95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不是所有的初值问题都有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解析解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不可能找到解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的公式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因此，在科学与工程中，需有计算近似解的方法。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A3CC9F-D1D3-4407-805D-F23071BDCB1D}"/>
              </a:ext>
            </a:extLst>
          </p:cNvPr>
          <p:cNvSpPr txBox="1"/>
          <p:nvPr/>
        </p:nvSpPr>
        <p:spPr>
          <a:xfrm>
            <a:off x="51188" y="1484784"/>
            <a:ext cx="466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微分方程初值问题的数值解法：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0894C9-0B55-45EA-B7BF-0A821EA4D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24" y="2004767"/>
            <a:ext cx="6768752" cy="42753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BC9FFBE-D6EB-E04B-92D1-BC7ED03EDE4B}"/>
              </a:ext>
            </a:extLst>
          </p:cNvPr>
          <p:cNvSpPr txBox="1"/>
          <p:nvPr/>
        </p:nvSpPr>
        <p:spPr>
          <a:xfrm>
            <a:off x="3937669" y="5128487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b="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不求表达式，求在离散点上函数的近似值！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7C3279-C55A-C7E7-F8B3-0B0E75F04DB2}"/>
              </a:ext>
            </a:extLst>
          </p:cNvPr>
          <p:cNvSpPr txBox="1"/>
          <p:nvPr/>
        </p:nvSpPr>
        <p:spPr>
          <a:xfrm>
            <a:off x="5220072" y="298421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b="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离散化</a:t>
            </a:r>
          </a:p>
        </p:txBody>
      </p:sp>
    </p:spTree>
    <p:extLst>
      <p:ext uri="{BB962C8B-B14F-4D97-AF65-F5344CB8AC3E}">
        <p14:creationId xmlns:p14="http://schemas.microsoft.com/office/powerpoint/2010/main" val="222422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18" name="Group 398">
            <a:extLst>
              <a:ext uri="{FF2B5EF4-FFF2-40B4-BE49-F238E27FC236}">
                <a16:creationId xmlns:a16="http://schemas.microsoft.com/office/drawing/2014/main" id="{C4A79DE5-41A2-4236-9ACC-9F7657E8CF25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6688"/>
            <a:ext cx="8391532" cy="531813"/>
            <a:chOff x="42" y="105"/>
            <a:chExt cx="5286" cy="335"/>
          </a:xfrm>
        </p:grpSpPr>
        <p:sp>
          <p:nvSpPr>
            <p:cNvPr id="56644" name="Rectangle 324">
              <a:extLst>
                <a:ext uri="{FF2B5EF4-FFF2-40B4-BE49-F238E27FC236}">
                  <a16:creationId xmlns:a16="http://schemas.microsoft.com/office/drawing/2014/main" id="{83FAE4A1-BC97-4503-8C40-CCECECA13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" y="124"/>
              <a:ext cx="52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000FF"/>
                  </a:solidFill>
                  <a:latin typeface="+mn-ea"/>
                  <a:ea typeface="+mn-ea"/>
                  <a:sym typeface="Wingdings" panose="05000000000000000000" pitchFamily="2" charset="2"/>
                </a:rPr>
                <a:t>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  <a:ea typeface="+mn-ea"/>
                  <a:sym typeface="Wingdings" panose="05000000000000000000" pitchFamily="2" charset="2"/>
                </a:rPr>
                <a:t>从</a:t>
              </a:r>
              <a:r>
                <a:rPr lang="zh-CN" altLang="en-US" sz="2400" dirty="0">
                  <a:solidFill>
                    <a:schemeClr val="tx1"/>
                  </a:solidFill>
                  <a:latin typeface="+mn-ea"/>
                  <a:ea typeface="+mn-ea"/>
                </a:rPr>
                <a:t>几何角度看初值</a:t>
              </a:r>
              <a:r>
                <a:rPr lang="zh-CN" altLang="en-US" sz="2400" b="1" dirty="0">
                  <a:solidFill>
                    <a:schemeClr val="tx1"/>
                  </a:solidFill>
                  <a:latin typeface="+mn-ea"/>
                  <a:ea typeface="+mn-ea"/>
                </a:rPr>
                <a:t>问题       的解析解及其数值解的关系：</a:t>
              </a:r>
            </a:p>
          </p:txBody>
        </p:sp>
        <p:graphicFrame>
          <p:nvGraphicFramePr>
            <p:cNvPr id="56645" name="Object 325">
              <a:extLst>
                <a:ext uri="{FF2B5EF4-FFF2-40B4-BE49-F238E27FC236}">
                  <a16:creationId xmlns:a16="http://schemas.microsoft.com/office/drawing/2014/main" id="{4553F8B2-2728-4B71-ABF3-8BF6A38F9BB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334133"/>
                </p:ext>
              </p:extLst>
            </p:nvPr>
          </p:nvGraphicFramePr>
          <p:xfrm>
            <a:off x="2187" y="105"/>
            <a:ext cx="356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640" imgH="203040" progId="Equation.DSMT4">
                    <p:embed/>
                  </p:oleObj>
                </mc:Choice>
                <mc:Fallback>
                  <p:oleObj name="Equation" r:id="rId7" imgW="215640" imgH="203040" progId="Equation.DSMT4">
                    <p:embed/>
                    <p:pic>
                      <p:nvPicPr>
                        <p:cNvPr id="56645" name="Object 325">
                          <a:extLst>
                            <a:ext uri="{FF2B5EF4-FFF2-40B4-BE49-F238E27FC236}">
                              <a16:creationId xmlns:a16="http://schemas.microsoft.com/office/drawing/2014/main" id="{4553F8B2-2728-4B71-ABF3-8BF6A38F9B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7" y="105"/>
                          <a:ext cx="356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679" name="Group 359">
            <a:extLst>
              <a:ext uri="{FF2B5EF4-FFF2-40B4-BE49-F238E27FC236}">
                <a16:creationId xmlns:a16="http://schemas.microsoft.com/office/drawing/2014/main" id="{EEAE16CC-68C7-4A32-BED9-92BDBC319D9F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990600"/>
            <a:ext cx="5410200" cy="2946400"/>
            <a:chOff x="1248" y="592"/>
            <a:chExt cx="3408" cy="1856"/>
          </a:xfrm>
        </p:grpSpPr>
        <p:sp>
          <p:nvSpPr>
            <p:cNvPr id="56651" name="Line 331">
              <a:extLst>
                <a:ext uri="{FF2B5EF4-FFF2-40B4-BE49-F238E27FC236}">
                  <a16:creationId xmlns:a16="http://schemas.microsoft.com/office/drawing/2014/main" id="{29E09495-0B41-44FA-A608-4C5AF0995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064"/>
              <a:ext cx="32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56652" name="Line 332">
              <a:extLst>
                <a:ext uri="{FF2B5EF4-FFF2-40B4-BE49-F238E27FC236}">
                  <a16:creationId xmlns:a16="http://schemas.microsoft.com/office/drawing/2014/main" id="{CA6AC8BB-0F03-42DF-94B9-A5B064DFC8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8" y="624"/>
              <a:ext cx="0" cy="18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zh-CN" altLang="en-US" sz="2400">
                <a:latin typeface="+mn-ea"/>
                <a:ea typeface="+mn-ea"/>
              </a:endParaRPr>
            </a:p>
          </p:txBody>
        </p:sp>
        <p:graphicFrame>
          <p:nvGraphicFramePr>
            <p:cNvPr id="56656" name="Object 336">
              <a:extLst>
                <a:ext uri="{FF2B5EF4-FFF2-40B4-BE49-F238E27FC236}">
                  <a16:creationId xmlns:a16="http://schemas.microsoft.com/office/drawing/2014/main" id="{BE2E3D7D-F3D3-4A10-90DF-FA2FE867BC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82" y="2064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56656" name="Object 336">
                          <a:extLst>
                            <a:ext uri="{FF2B5EF4-FFF2-40B4-BE49-F238E27FC236}">
                              <a16:creationId xmlns:a16="http://schemas.microsoft.com/office/drawing/2014/main" id="{BE2E3D7D-F3D3-4A10-90DF-FA2FE867BC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2" y="2064"/>
                          <a:ext cx="21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657" name="Object 337">
              <a:extLst>
                <a:ext uri="{FF2B5EF4-FFF2-40B4-BE49-F238E27FC236}">
                  <a16:creationId xmlns:a16="http://schemas.microsoft.com/office/drawing/2014/main" id="{13EC9D65-DAB6-4BDF-A093-736E4D75E2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2064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39680" imgH="139680" progId="Equation.3">
                    <p:embed/>
                  </p:oleObj>
                </mc:Choice>
                <mc:Fallback>
                  <p:oleObj name="Equation" r:id="rId11" imgW="139680" imgH="139680" progId="Equation.3">
                    <p:embed/>
                    <p:pic>
                      <p:nvPicPr>
                        <p:cNvPr id="56657" name="Object 337">
                          <a:extLst>
                            <a:ext uri="{FF2B5EF4-FFF2-40B4-BE49-F238E27FC236}">
                              <a16:creationId xmlns:a16="http://schemas.microsoft.com/office/drawing/2014/main" id="{13EC9D65-DAB6-4BDF-A093-736E4D75E2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064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658" name="Object 338">
              <a:extLst>
                <a:ext uri="{FF2B5EF4-FFF2-40B4-BE49-F238E27FC236}">
                  <a16:creationId xmlns:a16="http://schemas.microsoft.com/office/drawing/2014/main" id="{AC3294B0-8C76-4A6A-8641-DD7CD901FF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2" y="592"/>
            <a:ext cx="24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80" imgH="164880" progId="Equation.3">
                    <p:embed/>
                  </p:oleObj>
                </mc:Choice>
                <mc:Fallback>
                  <p:oleObj name="Equation" r:id="rId13" imgW="139680" imgH="164880" progId="Equation.3">
                    <p:embed/>
                    <p:pic>
                      <p:nvPicPr>
                        <p:cNvPr id="56658" name="Object 338">
                          <a:extLst>
                            <a:ext uri="{FF2B5EF4-FFF2-40B4-BE49-F238E27FC236}">
                              <a16:creationId xmlns:a16="http://schemas.microsoft.com/office/drawing/2014/main" id="{AC3294B0-8C76-4A6A-8641-DD7CD901FF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2" y="592"/>
                          <a:ext cx="24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683" name="Group 363">
            <a:extLst>
              <a:ext uri="{FF2B5EF4-FFF2-40B4-BE49-F238E27FC236}">
                <a16:creationId xmlns:a16="http://schemas.microsoft.com/office/drawing/2014/main" id="{E7CB140E-9417-41C6-BFA9-ED6B0394D7B4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4187825"/>
            <a:ext cx="7064384" cy="503238"/>
            <a:chOff x="683" y="2830"/>
            <a:chExt cx="4450" cy="317"/>
          </a:xfrm>
        </p:grpSpPr>
        <p:sp>
          <p:nvSpPr>
            <p:cNvPr id="56680" name="Rectangle 360">
              <a:extLst>
                <a:ext uri="{FF2B5EF4-FFF2-40B4-BE49-F238E27FC236}">
                  <a16:creationId xmlns:a16="http://schemas.microsoft.com/office/drawing/2014/main" id="{49EE24F5-0DA6-43A3-96F0-E552356D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" y="2844"/>
              <a:ext cx="445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/>
                  </a:solidFill>
                  <a:latin typeface="+mn-ea"/>
                  <a:ea typeface="+mn-ea"/>
                </a:rPr>
                <a:t>初值问题       的解表示过初值点             的一条曲线</a:t>
              </a:r>
            </a:p>
          </p:txBody>
        </p:sp>
        <p:graphicFrame>
          <p:nvGraphicFramePr>
            <p:cNvPr id="56681" name="Object 361">
              <a:extLst>
                <a:ext uri="{FF2B5EF4-FFF2-40B4-BE49-F238E27FC236}">
                  <a16:creationId xmlns:a16="http://schemas.microsoft.com/office/drawing/2014/main" id="{EE8FF65E-6A27-452A-82C1-B7F67EB9BC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1506322"/>
                </p:ext>
              </p:extLst>
            </p:nvPr>
          </p:nvGraphicFramePr>
          <p:xfrm>
            <a:off x="1525" y="2830"/>
            <a:ext cx="336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15640" imgH="203040" progId="Equation.DSMT4">
                    <p:embed/>
                  </p:oleObj>
                </mc:Choice>
                <mc:Fallback>
                  <p:oleObj name="Equation" r:id="rId15" imgW="215640" imgH="203040" progId="Equation.DSMT4">
                    <p:embed/>
                    <p:pic>
                      <p:nvPicPr>
                        <p:cNvPr id="56681" name="Object 361">
                          <a:extLst>
                            <a:ext uri="{FF2B5EF4-FFF2-40B4-BE49-F238E27FC236}">
                              <a16:creationId xmlns:a16="http://schemas.microsoft.com/office/drawing/2014/main" id="{EE8FF65E-6A27-452A-82C1-B7F67EB9BC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5" y="2830"/>
                          <a:ext cx="336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682" name="Object 362">
              <a:extLst>
                <a:ext uri="{FF2B5EF4-FFF2-40B4-BE49-F238E27FC236}">
                  <a16:creationId xmlns:a16="http://schemas.microsoft.com/office/drawing/2014/main" id="{1CECE9FF-1DC9-444F-8AF2-473D0E5C98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9226567"/>
                </p:ext>
              </p:extLst>
            </p:nvPr>
          </p:nvGraphicFramePr>
          <p:xfrm>
            <a:off x="3405" y="2847"/>
            <a:ext cx="644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507960" imgH="228600" progId="Equation.DSMT4">
                    <p:embed/>
                  </p:oleObj>
                </mc:Choice>
                <mc:Fallback>
                  <p:oleObj name="Equation" r:id="rId17" imgW="507960" imgH="228600" progId="Equation.DSMT4">
                    <p:embed/>
                    <p:pic>
                      <p:nvPicPr>
                        <p:cNvPr id="56682" name="Object 362">
                          <a:extLst>
                            <a:ext uri="{FF2B5EF4-FFF2-40B4-BE49-F238E27FC236}">
                              <a16:creationId xmlns:a16="http://schemas.microsoft.com/office/drawing/2014/main" id="{1CECE9FF-1DC9-444F-8AF2-473D0E5C98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5" y="2847"/>
                          <a:ext cx="644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701" name="Group 381">
            <a:extLst>
              <a:ext uri="{FF2B5EF4-FFF2-40B4-BE49-F238E27FC236}">
                <a16:creationId xmlns:a16="http://schemas.microsoft.com/office/drawing/2014/main" id="{CF6B6A6B-3B8E-4420-868E-B7D3DAF8C801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1422400"/>
            <a:ext cx="1003300" cy="2311400"/>
            <a:chOff x="3264" y="864"/>
            <a:chExt cx="632" cy="1456"/>
          </a:xfrm>
        </p:grpSpPr>
        <p:sp>
          <p:nvSpPr>
            <p:cNvPr id="56648" name="Line 328">
              <a:extLst>
                <a:ext uri="{FF2B5EF4-FFF2-40B4-BE49-F238E27FC236}">
                  <a16:creationId xmlns:a16="http://schemas.microsoft.com/office/drawing/2014/main" id="{46F4D59C-09F4-4FC6-8AC8-73CC392C2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152"/>
              <a:ext cx="8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zh-CN" altLang="en-US" sz="2400">
                <a:latin typeface="+mn-ea"/>
                <a:ea typeface="+mn-ea"/>
              </a:endParaRPr>
            </a:p>
          </p:txBody>
        </p:sp>
        <p:graphicFrame>
          <p:nvGraphicFramePr>
            <p:cNvPr id="56655" name="Object 335">
              <a:extLst>
                <a:ext uri="{FF2B5EF4-FFF2-40B4-BE49-F238E27FC236}">
                  <a16:creationId xmlns:a16="http://schemas.microsoft.com/office/drawing/2014/main" id="{0CC4D464-7848-4032-A93A-C76088CC36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56" y="2032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90440" imgH="228600" progId="Equation.3">
                    <p:embed/>
                  </p:oleObj>
                </mc:Choice>
                <mc:Fallback>
                  <p:oleObj name="Equation" r:id="rId19" imgW="190440" imgH="228600" progId="Equation.3">
                    <p:embed/>
                    <p:pic>
                      <p:nvPicPr>
                        <p:cNvPr id="56655" name="Object 335">
                          <a:extLst>
                            <a:ext uri="{FF2B5EF4-FFF2-40B4-BE49-F238E27FC236}">
                              <a16:creationId xmlns:a16="http://schemas.microsoft.com/office/drawing/2014/main" id="{0CC4D464-7848-4032-A93A-C76088CC36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6" y="2032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676" name="Object 356">
              <a:extLst>
                <a:ext uri="{FF2B5EF4-FFF2-40B4-BE49-F238E27FC236}">
                  <a16:creationId xmlns:a16="http://schemas.microsoft.com/office/drawing/2014/main" id="{D6BFBC9E-EDB8-4A2C-8EBE-869E838B6A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80" y="1200"/>
            <a:ext cx="132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14120" imgH="114120" progId="Equation.3">
                    <p:embed/>
                  </p:oleObj>
                </mc:Choice>
                <mc:Fallback>
                  <p:oleObj name="Equation" r:id="rId21" imgW="114120" imgH="114120" progId="Equation.3">
                    <p:embed/>
                    <p:pic>
                      <p:nvPicPr>
                        <p:cNvPr id="56676" name="Object 356">
                          <a:extLst>
                            <a:ext uri="{FF2B5EF4-FFF2-40B4-BE49-F238E27FC236}">
                              <a16:creationId xmlns:a16="http://schemas.microsoft.com/office/drawing/2014/main" id="{D6BFBC9E-EDB8-4A2C-8EBE-869E838B6A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0" y="1200"/>
                          <a:ext cx="132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686" name="Object 366">
              <a:extLst>
                <a:ext uri="{FF2B5EF4-FFF2-40B4-BE49-F238E27FC236}">
                  <a16:creationId xmlns:a16="http://schemas.microsoft.com/office/drawing/2014/main" id="{E7DEDBB0-4504-4A89-B8C4-A9F63A1642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864"/>
            <a:ext cx="603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545760" imgH="228600" progId="Equation.DSMT4">
                    <p:embed/>
                  </p:oleObj>
                </mc:Choice>
                <mc:Fallback>
                  <p:oleObj name="Equation" r:id="rId23" imgW="545760" imgH="228600" progId="Equation.DSMT4">
                    <p:embed/>
                    <p:pic>
                      <p:nvPicPr>
                        <p:cNvPr id="56686" name="Object 366">
                          <a:extLst>
                            <a:ext uri="{FF2B5EF4-FFF2-40B4-BE49-F238E27FC236}">
                              <a16:creationId xmlns:a16="http://schemas.microsoft.com/office/drawing/2014/main" id="{E7DEDBB0-4504-4A89-B8C4-A9F63A1642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864"/>
                          <a:ext cx="603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693" name="Object 373">
              <a:extLst>
                <a:ext uri="{FF2B5EF4-FFF2-40B4-BE49-F238E27FC236}">
                  <a16:creationId xmlns:a16="http://schemas.microsoft.com/office/drawing/2014/main" id="{C6A3724A-F24F-498D-B5E3-7D5AAEB733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80" y="1104"/>
            <a:ext cx="132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14120" imgH="114120" progId="Equation.3">
                    <p:embed/>
                  </p:oleObj>
                </mc:Choice>
                <mc:Fallback>
                  <p:oleObj name="Equation" r:id="rId25" imgW="114120" imgH="114120" progId="Equation.3">
                    <p:embed/>
                    <p:pic>
                      <p:nvPicPr>
                        <p:cNvPr id="56693" name="Object 373">
                          <a:extLst>
                            <a:ext uri="{FF2B5EF4-FFF2-40B4-BE49-F238E27FC236}">
                              <a16:creationId xmlns:a16="http://schemas.microsoft.com/office/drawing/2014/main" id="{C6A3724A-F24F-498D-B5E3-7D5AAEB733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0" y="1104"/>
                          <a:ext cx="132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703" name="Group 383">
            <a:extLst>
              <a:ext uri="{FF2B5EF4-FFF2-40B4-BE49-F238E27FC236}">
                <a16:creationId xmlns:a16="http://schemas.microsoft.com/office/drawing/2014/main" id="{86E3C63D-2398-4AF9-9E8C-65AD39D98BEF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1778000"/>
            <a:ext cx="4927600" cy="1943100"/>
            <a:chOff x="1648" y="1088"/>
            <a:chExt cx="3104" cy="1224"/>
          </a:xfrm>
        </p:grpSpPr>
        <p:graphicFrame>
          <p:nvGraphicFramePr>
            <p:cNvPr id="56663" name="Object 343">
              <a:extLst>
                <a:ext uri="{FF2B5EF4-FFF2-40B4-BE49-F238E27FC236}">
                  <a16:creationId xmlns:a16="http://schemas.microsoft.com/office/drawing/2014/main" id="{7BEEFED7-9931-4669-AA20-DE4CA6A469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48" y="1392"/>
            <a:ext cx="52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495000" imgH="228600" progId="Equation.3">
                    <p:embed/>
                  </p:oleObj>
                </mc:Choice>
                <mc:Fallback>
                  <p:oleObj name="Equation" r:id="rId27" imgW="495000" imgH="228600" progId="Equation.3">
                    <p:embed/>
                    <p:pic>
                      <p:nvPicPr>
                        <p:cNvPr id="56663" name="Object 343">
                          <a:extLst>
                            <a:ext uri="{FF2B5EF4-FFF2-40B4-BE49-F238E27FC236}">
                              <a16:creationId xmlns:a16="http://schemas.microsoft.com/office/drawing/2014/main" id="{7BEEFED7-9931-4669-AA20-DE4CA6A469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8" y="1392"/>
                          <a:ext cx="528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650" name="Line 330">
              <a:extLst>
                <a:ext uri="{FF2B5EF4-FFF2-40B4-BE49-F238E27FC236}">
                  <a16:creationId xmlns:a16="http://schemas.microsoft.com/office/drawing/2014/main" id="{4D2D8C2C-6EC9-473E-AF8F-DA0A4BF45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4" y="1728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zh-CN" altLang="en-US" sz="2400">
                <a:latin typeface="+mn-ea"/>
                <a:ea typeface="+mn-ea"/>
              </a:endParaRPr>
            </a:p>
          </p:txBody>
        </p:sp>
        <p:grpSp>
          <p:nvGrpSpPr>
            <p:cNvPr id="56698" name="Group 378">
              <a:extLst>
                <a:ext uri="{FF2B5EF4-FFF2-40B4-BE49-F238E27FC236}">
                  <a16:creationId xmlns:a16="http://schemas.microsoft.com/office/drawing/2014/main" id="{FCEE4809-ED98-4818-9514-B76F1CA28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8" y="1088"/>
              <a:ext cx="3104" cy="1224"/>
              <a:chOff x="1648" y="1088"/>
              <a:chExt cx="3104" cy="1224"/>
            </a:xfrm>
          </p:grpSpPr>
          <p:grpSp>
            <p:nvGrpSpPr>
              <p:cNvPr id="56678" name="Group 358">
                <a:extLst>
                  <a:ext uri="{FF2B5EF4-FFF2-40B4-BE49-F238E27FC236}">
                    <a16:creationId xmlns:a16="http://schemas.microsoft.com/office/drawing/2014/main" id="{A8D1E8C3-5777-4BF7-BDBE-1ACBE33919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8" y="1088"/>
                <a:ext cx="3104" cy="1224"/>
                <a:chOff x="1648" y="1088"/>
                <a:chExt cx="3104" cy="1224"/>
              </a:xfrm>
            </p:grpSpPr>
            <p:graphicFrame>
              <p:nvGraphicFramePr>
                <p:cNvPr id="56653" name="Object 333">
                  <a:extLst>
                    <a:ext uri="{FF2B5EF4-FFF2-40B4-BE49-F238E27FC236}">
                      <a16:creationId xmlns:a16="http://schemas.microsoft.com/office/drawing/2014/main" id="{E803D3F9-E44A-4C2D-B924-7979BFF0F78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15" y="1088"/>
                <a:ext cx="937" cy="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9" imgW="596880" imgH="203040" progId="Equation.DSMT4">
                        <p:embed/>
                      </p:oleObj>
                    </mc:Choice>
                    <mc:Fallback>
                      <p:oleObj name="Equation" r:id="rId29" imgW="596880" imgH="203040" progId="Equation.DSMT4">
                        <p:embed/>
                        <p:pic>
                          <p:nvPicPr>
                            <p:cNvPr id="56653" name="Object 333">
                              <a:extLst>
                                <a:ext uri="{FF2B5EF4-FFF2-40B4-BE49-F238E27FC236}">
                                  <a16:creationId xmlns:a16="http://schemas.microsoft.com/office/drawing/2014/main" id="{E803D3F9-E44A-4C2D-B924-7979BFF0F78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5" y="1088"/>
                              <a:ext cx="937" cy="3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6654" name="Object 334">
                  <a:extLst>
                    <a:ext uri="{FF2B5EF4-FFF2-40B4-BE49-F238E27FC236}">
                      <a16:creationId xmlns:a16="http://schemas.microsoft.com/office/drawing/2014/main" id="{938CAC00-F7A5-4F58-9BAF-B7BE1AB05D1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80" y="2024"/>
                <a:ext cx="240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1" imgW="190440" imgH="228600" progId="Equation.3">
                        <p:embed/>
                      </p:oleObj>
                    </mc:Choice>
                    <mc:Fallback>
                      <p:oleObj name="Equation" r:id="rId31" imgW="190440" imgH="228600" progId="Equation.3">
                        <p:embed/>
                        <p:pic>
                          <p:nvPicPr>
                            <p:cNvPr id="56654" name="Object 334">
                              <a:extLst>
                                <a:ext uri="{FF2B5EF4-FFF2-40B4-BE49-F238E27FC236}">
                                  <a16:creationId xmlns:a16="http://schemas.microsoft.com/office/drawing/2014/main" id="{938CAC00-F7A5-4F58-9BAF-B7BE1AB05D1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80" y="2024"/>
                              <a:ext cx="240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659" name="Freeform 339">
                  <a:extLst>
                    <a:ext uri="{FF2B5EF4-FFF2-40B4-BE49-F238E27FC236}">
                      <a16:creationId xmlns:a16="http://schemas.microsoft.com/office/drawing/2014/main" id="{D7B0F3EA-CA50-4F93-8BC4-BEA809673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4" y="1248"/>
                  <a:ext cx="1776" cy="480"/>
                </a:xfrm>
                <a:custGeom>
                  <a:avLst/>
                  <a:gdLst>
                    <a:gd name="T0" fmla="*/ 1776 w 1776"/>
                    <a:gd name="T1" fmla="*/ 0 h 480"/>
                    <a:gd name="T2" fmla="*/ 1488 w 1776"/>
                    <a:gd name="T3" fmla="*/ 240 h 480"/>
                    <a:gd name="T4" fmla="*/ 1200 w 1776"/>
                    <a:gd name="T5" fmla="*/ 336 h 480"/>
                    <a:gd name="T6" fmla="*/ 1008 w 1776"/>
                    <a:gd name="T7" fmla="*/ 288 h 480"/>
                    <a:gd name="T8" fmla="*/ 768 w 1776"/>
                    <a:gd name="T9" fmla="*/ 192 h 480"/>
                    <a:gd name="T10" fmla="*/ 480 w 1776"/>
                    <a:gd name="T11" fmla="*/ 240 h 480"/>
                    <a:gd name="T12" fmla="*/ 288 w 1776"/>
                    <a:gd name="T13" fmla="*/ 336 h 480"/>
                    <a:gd name="T14" fmla="*/ 0 w 1776"/>
                    <a:gd name="T15" fmla="*/ 48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76" h="480">
                      <a:moveTo>
                        <a:pt x="1776" y="0"/>
                      </a:moveTo>
                      <a:cubicBezTo>
                        <a:pt x="1680" y="92"/>
                        <a:pt x="1584" y="184"/>
                        <a:pt x="1488" y="240"/>
                      </a:cubicBezTo>
                      <a:cubicBezTo>
                        <a:pt x="1392" y="296"/>
                        <a:pt x="1280" y="328"/>
                        <a:pt x="1200" y="336"/>
                      </a:cubicBezTo>
                      <a:cubicBezTo>
                        <a:pt x="1120" y="344"/>
                        <a:pt x="1080" y="312"/>
                        <a:pt x="1008" y="288"/>
                      </a:cubicBezTo>
                      <a:cubicBezTo>
                        <a:pt x="936" y="264"/>
                        <a:pt x="856" y="200"/>
                        <a:pt x="768" y="192"/>
                      </a:cubicBezTo>
                      <a:cubicBezTo>
                        <a:pt x="680" y="184"/>
                        <a:pt x="560" y="216"/>
                        <a:pt x="480" y="240"/>
                      </a:cubicBezTo>
                      <a:cubicBezTo>
                        <a:pt x="400" y="264"/>
                        <a:pt x="368" y="296"/>
                        <a:pt x="288" y="336"/>
                      </a:cubicBezTo>
                      <a:cubicBezTo>
                        <a:pt x="208" y="376"/>
                        <a:pt x="104" y="428"/>
                        <a:pt x="0" y="480"/>
                      </a:cubicBezTo>
                    </a:path>
                  </a:pathLst>
                </a:custGeom>
                <a:noFill/>
                <a:ln w="317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0">
                        <a:gsLst>
                          <a:gs pos="0">
                            <a:schemeClr val="accent1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</a:gra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l"/>
                  <a:endParaRPr lang="zh-CN" altLang="en-US" sz="2400">
                    <a:latin typeface="+mn-ea"/>
                    <a:ea typeface="+mn-ea"/>
                  </a:endParaRPr>
                </a:p>
              </p:txBody>
            </p:sp>
            <p:graphicFrame>
              <p:nvGraphicFramePr>
                <p:cNvPr id="56666" name="Object 346">
                  <a:extLst>
                    <a:ext uri="{FF2B5EF4-FFF2-40B4-BE49-F238E27FC236}">
                      <a16:creationId xmlns:a16="http://schemas.microsoft.com/office/drawing/2014/main" id="{C3163EC5-F7F5-44F8-AEB3-DA0D7F780A1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48" y="1392"/>
                <a:ext cx="528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3" imgW="495000" imgH="228600" progId="Equation.3">
                        <p:embed/>
                      </p:oleObj>
                    </mc:Choice>
                    <mc:Fallback>
                      <p:oleObj name="Equation" r:id="rId33" imgW="495000" imgH="228600" progId="Equation.3">
                        <p:embed/>
                        <p:pic>
                          <p:nvPicPr>
                            <p:cNvPr id="56666" name="Object 346">
                              <a:extLst>
                                <a:ext uri="{FF2B5EF4-FFF2-40B4-BE49-F238E27FC236}">
                                  <a16:creationId xmlns:a16="http://schemas.microsoft.com/office/drawing/2014/main" id="{C3163EC5-F7F5-44F8-AEB3-DA0D7F780A1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48" y="1392"/>
                              <a:ext cx="528" cy="24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56660" name="Object 340">
                <a:extLst>
                  <a:ext uri="{FF2B5EF4-FFF2-40B4-BE49-F238E27FC236}">
                    <a16:creationId xmlns:a16="http://schemas.microsoft.com/office/drawing/2014/main" id="{DDA441E4-B094-4A90-8196-C85FA76AAE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28" y="1668"/>
              <a:ext cx="132" cy="1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5" imgW="114120" imgH="114120" progId="Equation.3">
                      <p:embed/>
                    </p:oleObj>
                  </mc:Choice>
                  <mc:Fallback>
                    <p:oleObj name="Equation" r:id="rId35" imgW="114120" imgH="114120" progId="Equation.3">
                      <p:embed/>
                      <p:pic>
                        <p:nvPicPr>
                          <p:cNvPr id="56660" name="Object 340">
                            <a:extLst>
                              <a:ext uri="{FF2B5EF4-FFF2-40B4-BE49-F238E27FC236}">
                                <a16:creationId xmlns:a16="http://schemas.microsoft.com/office/drawing/2014/main" id="{DDA441E4-B094-4A90-8196-C85FA76AAE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8" y="1668"/>
                            <a:ext cx="132" cy="1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00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6700" name="Group 380">
            <a:extLst>
              <a:ext uri="{FF2B5EF4-FFF2-40B4-BE49-F238E27FC236}">
                <a16:creationId xmlns:a16="http://schemas.microsoft.com/office/drawing/2014/main" id="{482C1B01-9732-43A3-8D5A-6DEB9C955EF4}"/>
              </a:ext>
            </a:extLst>
          </p:cNvPr>
          <p:cNvGrpSpPr>
            <a:grpSpLocks/>
          </p:cNvGrpSpPr>
          <p:nvPr/>
        </p:nvGrpSpPr>
        <p:grpSpPr bwMode="auto">
          <a:xfrm>
            <a:off x="3681413" y="1741488"/>
            <a:ext cx="839787" cy="1974849"/>
            <a:chOff x="2607" y="1065"/>
            <a:chExt cx="529" cy="1244"/>
          </a:xfrm>
        </p:grpSpPr>
        <p:grpSp>
          <p:nvGrpSpPr>
            <p:cNvPr id="56688" name="Group 368">
              <a:extLst>
                <a:ext uri="{FF2B5EF4-FFF2-40B4-BE49-F238E27FC236}">
                  <a16:creationId xmlns:a16="http://schemas.microsoft.com/office/drawing/2014/main" id="{38EEA4D4-0C0C-4B67-9F24-F2402B9E1D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1065"/>
              <a:ext cx="529" cy="1244"/>
              <a:chOff x="2607" y="1065"/>
              <a:chExt cx="529" cy="1244"/>
            </a:xfrm>
          </p:grpSpPr>
          <p:sp>
            <p:nvSpPr>
              <p:cNvPr id="56665" name="Line 345">
                <a:extLst>
                  <a:ext uri="{FF2B5EF4-FFF2-40B4-BE49-F238E27FC236}">
                    <a16:creationId xmlns:a16="http://schemas.microsoft.com/office/drawing/2014/main" id="{F5C7B966-7B29-4FD3-AFB6-7C8DDCF4E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8" y="1344"/>
                <a:ext cx="0" cy="7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l"/>
                <a:endParaRPr lang="zh-CN" altLang="en-US" sz="2400">
                  <a:latin typeface="+mn-ea"/>
                  <a:ea typeface="+mn-ea"/>
                </a:endParaRPr>
              </a:p>
            </p:txBody>
          </p:sp>
          <p:graphicFrame>
            <p:nvGraphicFramePr>
              <p:cNvPr id="56669" name="Object 349">
                <a:extLst>
                  <a:ext uri="{FF2B5EF4-FFF2-40B4-BE49-F238E27FC236}">
                    <a16:creationId xmlns:a16="http://schemas.microsoft.com/office/drawing/2014/main" id="{F04E9E94-79E4-470D-A1A2-43EEB454E6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4528341"/>
                  </p:ext>
                </p:extLst>
              </p:nvPr>
            </p:nvGraphicFramePr>
            <p:xfrm>
              <a:off x="2738" y="2021"/>
              <a:ext cx="254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7" imgW="190440" imgH="215640" progId="Equation.3">
                      <p:embed/>
                    </p:oleObj>
                  </mc:Choice>
                  <mc:Fallback>
                    <p:oleObj name="Equation" r:id="rId37" imgW="190440" imgH="215640" progId="Equation.3">
                      <p:embed/>
                      <p:pic>
                        <p:nvPicPr>
                          <p:cNvPr id="56669" name="Object 349">
                            <a:extLst>
                              <a:ext uri="{FF2B5EF4-FFF2-40B4-BE49-F238E27FC236}">
                                <a16:creationId xmlns:a16="http://schemas.microsoft.com/office/drawing/2014/main" id="{F04E9E94-79E4-470D-A1A2-43EEB454E6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8" y="2021"/>
                            <a:ext cx="254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670" name="Object 350">
                <a:extLst>
                  <a:ext uri="{FF2B5EF4-FFF2-40B4-BE49-F238E27FC236}">
                    <a16:creationId xmlns:a16="http://schemas.microsoft.com/office/drawing/2014/main" id="{E3EA1B52-9B30-459F-AEF7-C1FC317BE5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7" y="1065"/>
              <a:ext cx="529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9" imgW="495000" imgH="215640" progId="Equation.3">
                      <p:embed/>
                    </p:oleObj>
                  </mc:Choice>
                  <mc:Fallback>
                    <p:oleObj name="Equation" r:id="rId39" imgW="495000" imgH="215640" progId="Equation.3">
                      <p:embed/>
                      <p:pic>
                        <p:nvPicPr>
                          <p:cNvPr id="56670" name="Object 350">
                            <a:extLst>
                              <a:ext uri="{FF2B5EF4-FFF2-40B4-BE49-F238E27FC236}">
                                <a16:creationId xmlns:a16="http://schemas.microsoft.com/office/drawing/2014/main" id="{E3EA1B52-9B30-459F-AEF7-C1FC317BE56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07" y="1065"/>
                            <a:ext cx="529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674" name="Object 354">
                <a:extLst>
                  <a:ext uri="{FF2B5EF4-FFF2-40B4-BE49-F238E27FC236}">
                    <a16:creationId xmlns:a16="http://schemas.microsoft.com/office/drawing/2014/main" id="{40D07A61-5CDA-4876-AF65-3F7E675EDE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84" y="1292"/>
              <a:ext cx="132" cy="1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1" imgW="114120" imgH="114120" progId="Equation.3">
                      <p:embed/>
                    </p:oleObj>
                  </mc:Choice>
                  <mc:Fallback>
                    <p:oleObj name="Equation" r:id="rId41" imgW="114120" imgH="114120" progId="Equation.3">
                      <p:embed/>
                      <p:pic>
                        <p:nvPicPr>
                          <p:cNvPr id="56674" name="Object 354">
                            <a:extLst>
                              <a:ext uri="{FF2B5EF4-FFF2-40B4-BE49-F238E27FC236}">
                                <a16:creationId xmlns:a16="http://schemas.microsoft.com/office/drawing/2014/main" id="{40D07A61-5CDA-4876-AF65-3F7E675EDE9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1292"/>
                            <a:ext cx="132" cy="1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00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6694" name="Object 374">
              <a:extLst>
                <a:ext uri="{FF2B5EF4-FFF2-40B4-BE49-F238E27FC236}">
                  <a16:creationId xmlns:a16="http://schemas.microsoft.com/office/drawing/2014/main" id="{760B6B5D-5D42-4907-BBA3-AD74202FC1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1400"/>
            <a:ext cx="132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114120" imgH="114120" progId="Equation.3">
                    <p:embed/>
                  </p:oleObj>
                </mc:Choice>
                <mc:Fallback>
                  <p:oleObj name="Equation" r:id="rId42" imgW="114120" imgH="114120" progId="Equation.3">
                    <p:embed/>
                    <p:pic>
                      <p:nvPicPr>
                        <p:cNvPr id="56694" name="Object 374">
                          <a:extLst>
                            <a:ext uri="{FF2B5EF4-FFF2-40B4-BE49-F238E27FC236}">
                              <a16:creationId xmlns:a16="http://schemas.microsoft.com/office/drawing/2014/main" id="{760B6B5D-5D42-4907-BBA3-AD74202FC1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400"/>
                          <a:ext cx="132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702" name="Group 382">
            <a:extLst>
              <a:ext uri="{FF2B5EF4-FFF2-40B4-BE49-F238E27FC236}">
                <a16:creationId xmlns:a16="http://schemas.microsoft.com/office/drawing/2014/main" id="{022FDAC0-DA77-4BCE-A4A3-C1B0449EC175}"/>
              </a:ext>
            </a:extLst>
          </p:cNvPr>
          <p:cNvGrpSpPr>
            <a:grpSpLocks/>
          </p:cNvGrpSpPr>
          <p:nvPr/>
        </p:nvGrpSpPr>
        <p:grpSpPr bwMode="auto">
          <a:xfrm>
            <a:off x="2852738" y="1879600"/>
            <a:ext cx="817562" cy="1836738"/>
            <a:chOff x="2085" y="1152"/>
            <a:chExt cx="515" cy="1157"/>
          </a:xfrm>
        </p:grpSpPr>
        <p:graphicFrame>
          <p:nvGraphicFramePr>
            <p:cNvPr id="56675" name="Object 355">
              <a:extLst>
                <a:ext uri="{FF2B5EF4-FFF2-40B4-BE49-F238E27FC236}">
                  <a16:creationId xmlns:a16="http://schemas.microsoft.com/office/drawing/2014/main" id="{EA85AD0E-B94A-4D04-8F69-4396E82C73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84" y="1392"/>
            <a:ext cx="132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114120" imgH="114120" progId="Equation.3">
                    <p:embed/>
                  </p:oleObj>
                </mc:Choice>
                <mc:Fallback>
                  <p:oleObj name="Equation" r:id="rId44" imgW="114120" imgH="114120" progId="Equation.3">
                    <p:embed/>
                    <p:pic>
                      <p:nvPicPr>
                        <p:cNvPr id="56675" name="Object 355">
                          <a:extLst>
                            <a:ext uri="{FF2B5EF4-FFF2-40B4-BE49-F238E27FC236}">
                              <a16:creationId xmlns:a16="http://schemas.microsoft.com/office/drawing/2014/main" id="{EA85AD0E-B94A-4D04-8F69-4396E82C73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4" y="1392"/>
                          <a:ext cx="132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6699" name="Group 379">
              <a:extLst>
                <a:ext uri="{FF2B5EF4-FFF2-40B4-BE49-F238E27FC236}">
                  <a16:creationId xmlns:a16="http://schemas.microsoft.com/office/drawing/2014/main" id="{4DA1D930-157E-4099-82DE-DA2AAC3123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5" y="1152"/>
              <a:ext cx="515" cy="1157"/>
              <a:chOff x="2085" y="1152"/>
              <a:chExt cx="515" cy="1157"/>
            </a:xfrm>
          </p:grpSpPr>
          <p:grpSp>
            <p:nvGrpSpPr>
              <p:cNvPr id="56687" name="Group 367">
                <a:extLst>
                  <a:ext uri="{FF2B5EF4-FFF2-40B4-BE49-F238E27FC236}">
                    <a16:creationId xmlns:a16="http://schemas.microsoft.com/office/drawing/2014/main" id="{C365C1D4-B635-4DC5-84CE-837B6467C9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5" y="1152"/>
                <a:ext cx="515" cy="1157"/>
                <a:chOff x="2093" y="1152"/>
                <a:chExt cx="515" cy="1157"/>
              </a:xfrm>
            </p:grpSpPr>
            <p:sp>
              <p:nvSpPr>
                <p:cNvPr id="56662" name="Line 342">
                  <a:extLst>
                    <a:ext uri="{FF2B5EF4-FFF2-40B4-BE49-F238E27FC236}">
                      <a16:creationId xmlns:a16="http://schemas.microsoft.com/office/drawing/2014/main" id="{1320BFA2-A9CB-4BCF-B425-C177B2B8A4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0" y="1440"/>
                  <a:ext cx="0" cy="6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l"/>
                  <a:endParaRPr lang="zh-CN" altLang="en-US" sz="2400">
                    <a:latin typeface="+mn-ea"/>
                    <a:ea typeface="+mn-ea"/>
                  </a:endParaRPr>
                </a:p>
              </p:txBody>
            </p:sp>
            <p:graphicFrame>
              <p:nvGraphicFramePr>
                <p:cNvPr id="56667" name="Object 347">
                  <a:extLst>
                    <a:ext uri="{FF2B5EF4-FFF2-40B4-BE49-F238E27FC236}">
                      <a16:creationId xmlns:a16="http://schemas.microsoft.com/office/drawing/2014/main" id="{2C648E42-4B46-4385-B52A-59D439BA81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2609612"/>
                    </p:ext>
                  </p:extLst>
                </p:nvPr>
              </p:nvGraphicFramePr>
              <p:xfrm>
                <a:off x="2267" y="2021"/>
                <a:ext cx="237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5" imgW="177480" imgH="215640" progId="Equation.3">
                        <p:embed/>
                      </p:oleObj>
                    </mc:Choice>
                    <mc:Fallback>
                      <p:oleObj name="Equation" r:id="rId45" imgW="177480" imgH="215640" progId="Equation.3">
                        <p:embed/>
                        <p:pic>
                          <p:nvPicPr>
                            <p:cNvPr id="56667" name="Object 347">
                              <a:extLst>
                                <a:ext uri="{FF2B5EF4-FFF2-40B4-BE49-F238E27FC236}">
                                  <a16:creationId xmlns:a16="http://schemas.microsoft.com/office/drawing/2014/main" id="{2C648E42-4B46-4385-B52A-59D439BA81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67" y="2021"/>
                              <a:ext cx="237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6668" name="Object 348">
                  <a:extLst>
                    <a:ext uri="{FF2B5EF4-FFF2-40B4-BE49-F238E27FC236}">
                      <a16:creationId xmlns:a16="http://schemas.microsoft.com/office/drawing/2014/main" id="{EF878E98-EA4A-4A8B-B493-AFE8436D167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93" y="1152"/>
                <a:ext cx="515" cy="23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7" imgW="482400" imgH="215640" progId="Equation.3">
                        <p:embed/>
                      </p:oleObj>
                    </mc:Choice>
                    <mc:Fallback>
                      <p:oleObj name="Equation" r:id="rId47" imgW="482400" imgH="215640" progId="Equation.3">
                        <p:embed/>
                        <p:pic>
                          <p:nvPicPr>
                            <p:cNvPr id="56668" name="Object 348">
                              <a:extLst>
                                <a:ext uri="{FF2B5EF4-FFF2-40B4-BE49-F238E27FC236}">
                                  <a16:creationId xmlns:a16="http://schemas.microsoft.com/office/drawing/2014/main" id="{EF878E98-EA4A-4A8B-B493-AFE8436D167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93" y="1152"/>
                              <a:ext cx="515" cy="23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56695" name="Object 375">
                <a:extLst>
                  <a:ext uri="{FF2B5EF4-FFF2-40B4-BE49-F238E27FC236}">
                    <a16:creationId xmlns:a16="http://schemas.microsoft.com/office/drawing/2014/main" id="{233E8FE9-4BB6-4AF5-B32D-21D5A51D7F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80" y="1480"/>
              <a:ext cx="132" cy="1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9" imgW="114120" imgH="114120" progId="Equation.3">
                      <p:embed/>
                    </p:oleObj>
                  </mc:Choice>
                  <mc:Fallback>
                    <p:oleObj name="Equation" r:id="rId49" imgW="114120" imgH="114120" progId="Equation.3">
                      <p:embed/>
                      <p:pic>
                        <p:nvPicPr>
                          <p:cNvPr id="56695" name="Object 375">
                            <a:extLst>
                              <a:ext uri="{FF2B5EF4-FFF2-40B4-BE49-F238E27FC236}">
                                <a16:creationId xmlns:a16="http://schemas.microsoft.com/office/drawing/2014/main" id="{233E8FE9-4BB6-4AF5-B32D-21D5A51D7FB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0" y="1480"/>
                            <a:ext cx="132" cy="1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00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6708" name="Group 388">
            <a:extLst>
              <a:ext uri="{FF2B5EF4-FFF2-40B4-BE49-F238E27FC236}">
                <a16:creationId xmlns:a16="http://schemas.microsoft.com/office/drawing/2014/main" id="{AF57F949-0384-42A3-9AAF-16F30DAECD54}"/>
              </a:ext>
            </a:extLst>
          </p:cNvPr>
          <p:cNvGrpSpPr>
            <a:grpSpLocks/>
          </p:cNvGrpSpPr>
          <p:nvPr/>
        </p:nvGrpSpPr>
        <p:grpSpPr bwMode="auto">
          <a:xfrm>
            <a:off x="673100" y="4746626"/>
            <a:ext cx="6778626" cy="582612"/>
            <a:chOff x="227" y="3278"/>
            <a:chExt cx="4270" cy="367"/>
          </a:xfrm>
        </p:grpSpPr>
        <p:sp>
          <p:nvSpPr>
            <p:cNvPr id="56705" name="Rectangle 385">
              <a:extLst>
                <a:ext uri="{FF2B5EF4-FFF2-40B4-BE49-F238E27FC236}">
                  <a16:creationId xmlns:a16="http://schemas.microsoft.com/office/drawing/2014/main" id="{E486B2C3-C43B-4BF6-B9BD-8CB7460D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" y="3329"/>
              <a:ext cx="360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/>
                  </a:solidFill>
                  <a:latin typeface="+mn-ea"/>
                  <a:ea typeface="+mn-ea"/>
                </a:rPr>
                <a:t>初值问题       的数值解表示一组离散点列</a:t>
              </a:r>
            </a:p>
          </p:txBody>
        </p:sp>
        <p:graphicFrame>
          <p:nvGraphicFramePr>
            <p:cNvPr id="56706" name="Object 386">
              <a:extLst>
                <a:ext uri="{FF2B5EF4-FFF2-40B4-BE49-F238E27FC236}">
                  <a16:creationId xmlns:a16="http://schemas.microsoft.com/office/drawing/2014/main" id="{0AFABC67-5D96-4E15-A215-2831516A6C8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0132615"/>
                </p:ext>
              </p:extLst>
            </p:nvPr>
          </p:nvGraphicFramePr>
          <p:xfrm>
            <a:off x="1064" y="3303"/>
            <a:ext cx="336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1" imgW="215640" imgH="203040" progId="Equation.DSMT4">
                    <p:embed/>
                  </p:oleObj>
                </mc:Choice>
                <mc:Fallback>
                  <p:oleObj name="Equation" r:id="rId51" imgW="215640" imgH="203040" progId="Equation.DSMT4">
                    <p:embed/>
                    <p:pic>
                      <p:nvPicPr>
                        <p:cNvPr id="56706" name="Object 386">
                          <a:extLst>
                            <a:ext uri="{FF2B5EF4-FFF2-40B4-BE49-F238E27FC236}">
                              <a16:creationId xmlns:a16="http://schemas.microsoft.com/office/drawing/2014/main" id="{0AFABC67-5D96-4E15-A215-2831516A6C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4" y="3303"/>
                          <a:ext cx="336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707" name="Object 387">
              <a:extLst>
                <a:ext uri="{FF2B5EF4-FFF2-40B4-BE49-F238E27FC236}">
                  <a16:creationId xmlns:a16="http://schemas.microsoft.com/office/drawing/2014/main" id="{89F1F282-04A1-4F66-A2B7-E0C7FB0D90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1331823"/>
                </p:ext>
              </p:extLst>
            </p:nvPr>
          </p:nvGraphicFramePr>
          <p:xfrm>
            <a:off x="3722" y="3278"/>
            <a:ext cx="775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3" imgW="482400" imgH="228600" progId="Equation.DSMT4">
                    <p:embed/>
                  </p:oleObj>
                </mc:Choice>
                <mc:Fallback>
                  <p:oleObj name="Equation" r:id="rId53" imgW="482400" imgH="228600" progId="Equation.DSMT4">
                    <p:embed/>
                    <p:pic>
                      <p:nvPicPr>
                        <p:cNvPr id="56707" name="Object 387">
                          <a:extLst>
                            <a:ext uri="{FF2B5EF4-FFF2-40B4-BE49-F238E27FC236}">
                              <a16:creationId xmlns:a16="http://schemas.microsoft.com/office/drawing/2014/main" id="{89F1F282-04A1-4F66-A2B7-E0C7FB0D90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2" y="3278"/>
                          <a:ext cx="775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713" name="Group 393">
            <a:extLst>
              <a:ext uri="{FF2B5EF4-FFF2-40B4-BE49-F238E27FC236}">
                <a16:creationId xmlns:a16="http://schemas.microsoft.com/office/drawing/2014/main" id="{4A6AA96D-6B4A-4BE4-AE96-AE370AC16A0B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5517232"/>
            <a:ext cx="7391400" cy="762000"/>
            <a:chOff x="168" y="3496"/>
            <a:chExt cx="4656" cy="480"/>
          </a:xfrm>
        </p:grpSpPr>
        <p:sp>
          <p:nvSpPr>
            <p:cNvPr id="56712" name="Rectangle 392">
              <a:extLst>
                <a:ext uri="{FF2B5EF4-FFF2-40B4-BE49-F238E27FC236}">
                  <a16:creationId xmlns:a16="http://schemas.microsoft.com/office/drawing/2014/main" id="{3C4C8566-7C02-4F54-9804-42F268A46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" y="3496"/>
              <a:ext cx="4656" cy="480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en-US" sz="2400">
                <a:latin typeface="+mn-ea"/>
                <a:ea typeface="+mn-ea"/>
              </a:endParaRPr>
            </a:p>
          </p:txBody>
        </p:sp>
        <p:grpSp>
          <p:nvGrpSpPr>
            <p:cNvPr id="56711" name="Group 391">
              <a:extLst>
                <a:ext uri="{FF2B5EF4-FFF2-40B4-BE49-F238E27FC236}">
                  <a16:creationId xmlns:a16="http://schemas.microsoft.com/office/drawing/2014/main" id="{C0DF6D6F-E297-4667-8342-DC3329056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552"/>
              <a:ext cx="4430" cy="294"/>
              <a:chOff x="240" y="3552"/>
              <a:chExt cx="4430" cy="294"/>
            </a:xfrm>
          </p:grpSpPr>
          <p:sp>
            <p:nvSpPr>
              <p:cNvPr id="56709" name="Rectangle 389">
                <a:extLst>
                  <a:ext uri="{FF2B5EF4-FFF2-40B4-BE49-F238E27FC236}">
                    <a16:creationId xmlns:a16="http://schemas.microsoft.com/office/drawing/2014/main" id="{1C836E30-722A-4582-8869-A603A91AD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3552"/>
                <a:ext cx="443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24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可用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插值或拟合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方法求该组数据             的近似曲线</a:t>
                </a:r>
              </a:p>
            </p:txBody>
          </p:sp>
          <p:graphicFrame>
            <p:nvGraphicFramePr>
              <p:cNvPr id="56710" name="Object 390">
                <a:extLst>
                  <a:ext uri="{FF2B5EF4-FFF2-40B4-BE49-F238E27FC236}">
                    <a16:creationId xmlns:a16="http://schemas.microsoft.com/office/drawing/2014/main" id="{600206FF-B470-4DCA-B45E-264BF3FB82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77886"/>
                  </p:ext>
                </p:extLst>
              </p:nvPr>
            </p:nvGraphicFramePr>
            <p:xfrm>
              <a:off x="3013" y="3552"/>
              <a:ext cx="622" cy="2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5" imgW="482400" imgH="228600" progId="Equation.DSMT4">
                      <p:embed/>
                    </p:oleObj>
                  </mc:Choice>
                  <mc:Fallback>
                    <p:oleObj name="Equation" r:id="rId55" imgW="482400" imgH="228600" progId="Equation.DSMT4">
                      <p:embed/>
                      <p:pic>
                        <p:nvPicPr>
                          <p:cNvPr id="56710" name="Object 390">
                            <a:extLst>
                              <a:ext uri="{FF2B5EF4-FFF2-40B4-BE49-F238E27FC236}">
                                <a16:creationId xmlns:a16="http://schemas.microsoft.com/office/drawing/2014/main" id="{600206FF-B470-4DCA-B45E-264BF3FB827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3" y="3552"/>
                            <a:ext cx="622" cy="2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6715" name="Freeform 395">
            <a:extLst>
              <a:ext uri="{FF2B5EF4-FFF2-40B4-BE49-F238E27FC236}">
                <a16:creationId xmlns:a16="http://schemas.microsoft.com/office/drawing/2014/main" id="{1F15840D-3057-4B02-8675-7538BDE5F212}"/>
              </a:ext>
            </a:extLst>
          </p:cNvPr>
          <p:cNvSpPr>
            <a:spLocks/>
          </p:cNvSpPr>
          <p:nvPr/>
        </p:nvSpPr>
        <p:spPr bwMode="auto">
          <a:xfrm>
            <a:off x="2679700" y="1892300"/>
            <a:ext cx="2819400" cy="914400"/>
          </a:xfrm>
          <a:custGeom>
            <a:avLst/>
            <a:gdLst>
              <a:gd name="T0" fmla="*/ 0 w 1776"/>
              <a:gd name="T1" fmla="*/ 576 h 576"/>
              <a:gd name="T2" fmla="*/ 144 w 1776"/>
              <a:gd name="T3" fmla="*/ 432 h 576"/>
              <a:gd name="T4" fmla="*/ 384 w 1776"/>
              <a:gd name="T5" fmla="*/ 288 h 576"/>
              <a:gd name="T6" fmla="*/ 624 w 1776"/>
              <a:gd name="T7" fmla="*/ 240 h 576"/>
              <a:gd name="T8" fmla="*/ 816 w 1776"/>
              <a:gd name="T9" fmla="*/ 192 h 576"/>
              <a:gd name="T10" fmla="*/ 960 w 1776"/>
              <a:gd name="T11" fmla="*/ 192 h 576"/>
              <a:gd name="T12" fmla="*/ 1200 w 1776"/>
              <a:gd name="T13" fmla="*/ 288 h 576"/>
              <a:gd name="T14" fmla="*/ 1536 w 1776"/>
              <a:gd name="T15" fmla="*/ 192 h 576"/>
              <a:gd name="T16" fmla="*/ 1776 w 1776"/>
              <a:gd name="T17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76" h="576">
                <a:moveTo>
                  <a:pt x="0" y="576"/>
                </a:moveTo>
                <a:cubicBezTo>
                  <a:pt x="40" y="528"/>
                  <a:pt x="80" y="480"/>
                  <a:pt x="144" y="432"/>
                </a:cubicBezTo>
                <a:cubicBezTo>
                  <a:pt x="208" y="384"/>
                  <a:pt x="304" y="320"/>
                  <a:pt x="384" y="288"/>
                </a:cubicBezTo>
                <a:cubicBezTo>
                  <a:pt x="464" y="256"/>
                  <a:pt x="552" y="256"/>
                  <a:pt x="624" y="240"/>
                </a:cubicBezTo>
                <a:cubicBezTo>
                  <a:pt x="696" y="224"/>
                  <a:pt x="760" y="200"/>
                  <a:pt x="816" y="192"/>
                </a:cubicBezTo>
                <a:cubicBezTo>
                  <a:pt x="872" y="184"/>
                  <a:pt x="896" y="176"/>
                  <a:pt x="960" y="192"/>
                </a:cubicBezTo>
                <a:cubicBezTo>
                  <a:pt x="1024" y="208"/>
                  <a:pt x="1104" y="288"/>
                  <a:pt x="1200" y="288"/>
                </a:cubicBezTo>
                <a:cubicBezTo>
                  <a:pt x="1296" y="288"/>
                  <a:pt x="1440" y="240"/>
                  <a:pt x="1536" y="192"/>
                </a:cubicBezTo>
                <a:cubicBezTo>
                  <a:pt x="1632" y="144"/>
                  <a:pt x="1704" y="72"/>
                  <a:pt x="1776" y="0"/>
                </a:cubicBezTo>
              </a:path>
            </a:pathLst>
          </a:cu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6717" name="Oval 397">
            <a:extLst>
              <a:ext uri="{FF2B5EF4-FFF2-40B4-BE49-F238E27FC236}">
                <a16:creationId xmlns:a16="http://schemas.microsoft.com/office/drawing/2014/main" id="{89E38FC6-50E8-4C0C-8125-FB27D33F0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0" y="1638300"/>
            <a:ext cx="1828800" cy="762000"/>
          </a:xfrm>
          <a:prstGeom prst="ellipse">
            <a:avLst/>
          </a:prstGeom>
          <a:solidFill>
            <a:srgbClr val="00FF00">
              <a:alpha val="50000"/>
            </a:srgbClr>
          </a:solidFill>
          <a:ln w="3175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积分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曲线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13390B-8644-4D96-8DFF-664A55529ADB}"/>
              </a:ext>
            </a:extLst>
          </p:cNvPr>
          <p:cNvSpPr txBox="1"/>
          <p:nvPr/>
        </p:nvSpPr>
        <p:spPr>
          <a:xfrm>
            <a:off x="2534445" y="3619832"/>
            <a:ext cx="36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a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2F1A94-3319-4C4D-A176-4B5E90928FAB}"/>
              </a:ext>
            </a:extLst>
          </p:cNvPr>
          <p:cNvSpPr txBox="1"/>
          <p:nvPr/>
        </p:nvSpPr>
        <p:spPr>
          <a:xfrm>
            <a:off x="5374302" y="3592810"/>
            <a:ext cx="449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b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66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7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67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6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7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7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7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67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7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67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17" grpId="0" animBg="1" autoUpdateAnimBg="0"/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"/>
  <p:tag name="ORIGINALWIDTH" val="1765.5"/>
  <p:tag name="LATEXADDIN" val="\documentclass{article}&#10;\usepackage{amsmath}&#10;\pagestyle{empty}&#10;\begin{document}&#10;&#10;&#10;$dx=x_{k+1}-x_k$,~~$dy=y_{k+1}-y_k$&#10;&#10;\end{document}"/>
  <p:tag name="IGUANATEXSIZE" val="28"/>
  <p:tag name="IGUANATEXCURSOR" val="82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"/>
  <p:tag name="ORIGINALWIDTH" val="787.5"/>
  <p:tag name="LATEXADDIN" val="\documentclass{article}&#10;\usepackage{amsmath}&#10;\pagestyle{empty}&#10;\begin{document}&#10;&#10;&#10;$dt=t_{k+1}-t_k$,&#10;&#10;\end{document}"/>
  <p:tag name="IGUANATEXSIZE" val="28"/>
  <p:tag name="IGUANATEXCURSOR" val="99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"/>
  <p:tag name="ORIGINALWIDTH" val="750.75"/>
  <p:tag name="LATEXADDIN" val="\documentclass{article}&#10;\usepackage{amsmath}&#10;\pagestyle{empty}&#10;\begin{document}&#10;&#10;&#10;$t_{k+1}=t_k+h.$&#10;&#10;\end{document}"/>
  <p:tag name="IGUANATEXSIZE" val="24"/>
  <p:tag name="IGUANATEXCURSOR" val="97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很不错的模版">
  <a:themeElements>
    <a:clrScheme name="自定义 7">
      <a:dk1>
        <a:srgbClr val="121618"/>
      </a:dk1>
      <a:lt1>
        <a:srgbClr val="FFFFFF"/>
      </a:lt1>
      <a:dk2>
        <a:srgbClr val="FFFFFF"/>
      </a:dk2>
      <a:lt2>
        <a:srgbClr val="D3D9DD"/>
      </a:lt2>
      <a:accent1>
        <a:srgbClr val="6C89DA"/>
      </a:accent1>
      <a:accent2>
        <a:srgbClr val="8FAFE9"/>
      </a:accent2>
      <a:accent3>
        <a:srgbClr val="FFFFFF"/>
      </a:accent3>
      <a:accent4>
        <a:srgbClr val="224272"/>
      </a:accent4>
      <a:accent5>
        <a:srgbClr val="BAC4EA"/>
      </a:accent5>
      <a:accent6>
        <a:srgbClr val="819ED3"/>
      </a:accent6>
      <a:hlink>
        <a:srgbClr val="57ABA3"/>
      </a:hlink>
      <a:folHlink>
        <a:srgbClr val="85819D"/>
      </a:folHlink>
    </a:clrScheme>
    <a:fontScheme name="自定义 1">
      <a:majorFont>
        <a:latin typeface="Times New Roman"/>
        <a:ea typeface="华文仿宋"/>
        <a:cs typeface=""/>
      </a:majorFont>
      <a:minorFont>
        <a:latin typeface="Times New Roman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1_很不错的模版 1">
        <a:dk1>
          <a:srgbClr val="384D68"/>
        </a:dk1>
        <a:lt1>
          <a:srgbClr val="FFFFFF"/>
        </a:lt1>
        <a:dk2>
          <a:srgbClr val="2B6185"/>
        </a:dk2>
        <a:lt2>
          <a:srgbClr val="D3D9DD"/>
        </a:lt2>
        <a:accent1>
          <a:srgbClr val="638AA1"/>
        </a:accent1>
        <a:accent2>
          <a:srgbClr val="8CA8B5"/>
        </a:accent2>
        <a:accent3>
          <a:srgbClr val="FFFFFF"/>
        </a:accent3>
        <a:accent4>
          <a:srgbClr val="2E4058"/>
        </a:accent4>
        <a:accent5>
          <a:srgbClr val="B7C4CD"/>
        </a:accent5>
        <a:accent6>
          <a:srgbClr val="7E98A4"/>
        </a:accent6>
        <a:hlink>
          <a:srgbClr val="6FA2E7"/>
        </a:hlink>
        <a:folHlink>
          <a:srgbClr val="B2A6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很不错的模版 2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BC93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很不错的模版 3">
        <a:dk1>
          <a:srgbClr val="2A4F86"/>
        </a:dk1>
        <a:lt1>
          <a:srgbClr val="FFFFFF"/>
        </a:lt1>
        <a:dk2>
          <a:srgbClr val="3E68D0"/>
        </a:dk2>
        <a:lt2>
          <a:srgbClr val="D3D9DD"/>
        </a:lt2>
        <a:accent1>
          <a:srgbClr val="6C89DA"/>
        </a:accent1>
        <a:accent2>
          <a:srgbClr val="8FAFE9"/>
        </a:accent2>
        <a:accent3>
          <a:srgbClr val="FFFFFF"/>
        </a:accent3>
        <a:accent4>
          <a:srgbClr val="224272"/>
        </a:accent4>
        <a:accent5>
          <a:srgbClr val="BAC4EA"/>
        </a:accent5>
        <a:accent6>
          <a:srgbClr val="819ED3"/>
        </a:accent6>
        <a:hlink>
          <a:srgbClr val="57ABA3"/>
        </a:hlink>
        <a:folHlink>
          <a:srgbClr val="85819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28575">
          <a:solidFill>
            <a:schemeClr val="tx1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algn="l">
          <a:spcBef>
            <a:spcPct val="20000"/>
          </a:spcBef>
          <a:defRPr sz="2800" dirty="0">
            <a:solidFill>
              <a:srgbClr val="0000FF"/>
            </a:solidFill>
            <a:latin typeface="华文仿宋" panose="02010600040101010101" pitchFamily="2" charset="-122"/>
            <a:ea typeface="华文仿宋" panose="02010600040101010101" pitchFamily="2" charset="-122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95000"/>
                <a:lumOff val="5000"/>
              </a:schemeClr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很不错的模版</Template>
  <TotalTime>33327</TotalTime>
  <Words>7155</Words>
  <Application>Microsoft Macintosh PowerPoint</Application>
  <PresentationFormat>全屏显示(4:3)</PresentationFormat>
  <Paragraphs>782</Paragraphs>
  <Slides>74</Slides>
  <Notes>7</Notes>
  <HiddenSlides>1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74</vt:i4>
      </vt:variant>
    </vt:vector>
  </HeadingPairs>
  <TitlesOfParts>
    <vt:vector size="100" baseType="lpstr">
      <vt:lpstr>仿宋</vt:lpstr>
      <vt:lpstr>SimHei</vt:lpstr>
      <vt:lpstr>SimHei</vt:lpstr>
      <vt:lpstr>华文仿宋</vt:lpstr>
      <vt:lpstr>KaiTi</vt:lpstr>
      <vt:lpstr>楷体_GB2312</vt:lpstr>
      <vt:lpstr>宋体</vt:lpstr>
      <vt:lpstr>Heiti SC Medium</vt:lpstr>
      <vt:lpstr>Arial</vt:lpstr>
      <vt:lpstr>Calibri</vt:lpstr>
      <vt:lpstr>Cambria Math</vt:lpstr>
      <vt:lpstr>Marlett</vt:lpstr>
      <vt:lpstr>SignPainter-HouseScript</vt:lpstr>
      <vt:lpstr>Symbol</vt:lpstr>
      <vt:lpstr>Times New Roman</vt:lpstr>
      <vt:lpstr>Tw Cen MT</vt:lpstr>
      <vt:lpstr>Verdana</vt:lpstr>
      <vt:lpstr>Wingdings</vt:lpstr>
      <vt:lpstr>1_很不错的模版</vt:lpstr>
      <vt:lpstr>Office 主题​​</vt:lpstr>
      <vt:lpstr>Equation</vt:lpstr>
      <vt:lpstr>公式</vt:lpstr>
      <vt:lpstr>图片</vt:lpstr>
      <vt:lpstr>Microsoft Equation 3.0</vt:lpstr>
      <vt:lpstr>Equation.3</vt:lpstr>
      <vt:lpstr>Equation.DSMT4</vt:lpstr>
      <vt:lpstr>Computational Methods </vt:lpstr>
      <vt:lpstr>第9章 微分方程求解</vt:lpstr>
      <vt:lpstr>9.1 引言</vt:lpstr>
      <vt:lpstr>9.1 引言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一、泰勒展开法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本章教学要求及重点难点</vt:lpstr>
    </vt:vector>
  </TitlesOfParts>
  <Company>DEMI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Leo</dc:creator>
  <cp:lastModifiedBy>林 万</cp:lastModifiedBy>
  <cp:revision>3089</cp:revision>
  <dcterms:created xsi:type="dcterms:W3CDTF">2008-11-26T09:45:55Z</dcterms:created>
  <dcterms:modified xsi:type="dcterms:W3CDTF">2023-11-15T14:15:31Z</dcterms:modified>
</cp:coreProperties>
</file>